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6F_750786C3.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329" r:id="rId6"/>
    <p:sldId id="326" r:id="rId7"/>
    <p:sldId id="364" r:id="rId8"/>
    <p:sldId id="328" r:id="rId9"/>
    <p:sldId id="337" r:id="rId10"/>
    <p:sldId id="367" r:id="rId11"/>
  </p:sldIdLst>
  <p:sldSz cx="18288000" cy="10287000"/>
  <p:notesSz cx="6858000" cy="9144000"/>
  <p:embeddedFontLst>
    <p:embeddedFont>
      <p:font typeface="Arimo" panose="020B0604020202020204" charset="0"/>
      <p:regular r:id="rId13"/>
    </p:embeddedFont>
    <p:embeddedFont>
      <p:font typeface="Arimo Bold"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A8C2E7-0EEE-08D8-5252-1001A2290EA5}" name="Kateryna Kryzhanivska (LUT)" initials="KK" userId="S::Kateryna.Kryzhanivska@lut.fi::b04d4311-2952-44be-8f8c-a7e70a54c9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71A"/>
    <a:srgbClr val="ED174A"/>
    <a:srgbClr val="D14509"/>
    <a:srgbClr val="B3E5A1"/>
    <a:srgbClr val="16ACE4"/>
    <a:srgbClr val="9B178E"/>
    <a:srgbClr val="2D2F92"/>
    <a:srgbClr val="323292"/>
    <a:srgbClr val="85C536"/>
    <a:srgbClr val="38B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4" autoAdjust="0"/>
    <p:restoredTop sz="94573" autoAdjust="0"/>
  </p:normalViewPr>
  <p:slideViewPr>
    <p:cSldViewPr>
      <p:cViewPr varScale="1">
        <p:scale>
          <a:sx n="65" d="100"/>
          <a:sy n="65" d="100"/>
        </p:scale>
        <p:origin x="43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yna Kryzhanivska (LUT)" userId="b04d4311-2952-44be-8f8c-a7e70a54c9c9" providerId="ADAL" clId="{377D839A-B25A-4BB2-A216-87A70F45A5CB}"/>
    <pc:docChg chg="undo custSel addSld delSld modSld">
      <pc:chgData name="Kateryna Kryzhanivska (LUT)" userId="b04d4311-2952-44be-8f8c-a7e70a54c9c9" providerId="ADAL" clId="{377D839A-B25A-4BB2-A216-87A70F45A5CB}" dt="2026-01-25T05:17:31.108" v="28" actId="313"/>
      <pc:docMkLst>
        <pc:docMk/>
      </pc:docMkLst>
      <pc:sldChg chg="modSp mod">
        <pc:chgData name="Kateryna Kryzhanivska (LUT)" userId="b04d4311-2952-44be-8f8c-a7e70a54c9c9" providerId="ADAL" clId="{377D839A-B25A-4BB2-A216-87A70F45A5CB}" dt="2026-01-25T05:17:31.108" v="28" actId="313"/>
        <pc:sldMkLst>
          <pc:docMk/>
          <pc:sldMk cId="1311719336" sldId="337"/>
        </pc:sldMkLst>
        <pc:spChg chg="mod">
          <ac:chgData name="Kateryna Kryzhanivska (LUT)" userId="b04d4311-2952-44be-8f8c-a7e70a54c9c9" providerId="ADAL" clId="{377D839A-B25A-4BB2-A216-87A70F45A5CB}" dt="2026-01-25T05:17:31.108" v="28" actId="313"/>
          <ac:spMkLst>
            <pc:docMk/>
            <pc:sldMk cId="1311719336" sldId="337"/>
            <ac:spMk id="22" creationId="{5911D698-B9D8-8AE2-3ED6-D01670063F70}"/>
          </ac:spMkLst>
        </pc:spChg>
        <pc:spChg chg="mod">
          <ac:chgData name="Kateryna Kryzhanivska (LUT)" userId="b04d4311-2952-44be-8f8c-a7e70a54c9c9" providerId="ADAL" clId="{377D839A-B25A-4BB2-A216-87A70F45A5CB}" dt="2026-01-25T05:17:26.970" v="27" actId="313"/>
          <ac:spMkLst>
            <pc:docMk/>
            <pc:sldMk cId="1311719336" sldId="337"/>
            <ac:spMk id="25" creationId="{C6F1BD22-322E-77F0-13D0-F826C1EFC334}"/>
          </ac:spMkLst>
        </pc:spChg>
      </pc:sldChg>
      <pc:sldChg chg="del">
        <pc:chgData name="Kateryna Kryzhanivska (LUT)" userId="b04d4311-2952-44be-8f8c-a7e70a54c9c9" providerId="ADAL" clId="{377D839A-B25A-4BB2-A216-87A70F45A5CB}" dt="2026-01-25T05:16:24.974" v="2" actId="47"/>
        <pc:sldMkLst>
          <pc:docMk/>
          <pc:sldMk cId="3062911603" sldId="341"/>
        </pc:sldMkLst>
      </pc:sldChg>
      <pc:sldChg chg="del">
        <pc:chgData name="Kateryna Kryzhanivska (LUT)" userId="b04d4311-2952-44be-8f8c-a7e70a54c9c9" providerId="ADAL" clId="{377D839A-B25A-4BB2-A216-87A70F45A5CB}" dt="2026-01-25T05:16:24.848" v="1" actId="47"/>
        <pc:sldMkLst>
          <pc:docMk/>
          <pc:sldMk cId="2398933927" sldId="342"/>
        </pc:sldMkLst>
      </pc:sldChg>
      <pc:sldChg chg="del">
        <pc:chgData name="Kateryna Kryzhanivska (LUT)" userId="b04d4311-2952-44be-8f8c-a7e70a54c9c9" providerId="ADAL" clId="{377D839A-B25A-4BB2-A216-87A70F45A5CB}" dt="2026-01-25T05:16:25.114" v="3" actId="47"/>
        <pc:sldMkLst>
          <pc:docMk/>
          <pc:sldMk cId="465921633" sldId="343"/>
        </pc:sldMkLst>
      </pc:sldChg>
      <pc:sldChg chg="del">
        <pc:chgData name="Kateryna Kryzhanivska (LUT)" userId="b04d4311-2952-44be-8f8c-a7e70a54c9c9" providerId="ADAL" clId="{377D839A-B25A-4BB2-A216-87A70F45A5CB}" dt="2026-01-25T05:16:25.255" v="4" actId="47"/>
        <pc:sldMkLst>
          <pc:docMk/>
          <pc:sldMk cId="1139695805" sldId="344"/>
        </pc:sldMkLst>
      </pc:sldChg>
      <pc:sldChg chg="del">
        <pc:chgData name="Kateryna Kryzhanivska (LUT)" userId="b04d4311-2952-44be-8f8c-a7e70a54c9c9" providerId="ADAL" clId="{377D839A-B25A-4BB2-A216-87A70F45A5CB}" dt="2026-01-25T05:16:30.741" v="23" actId="47"/>
        <pc:sldMkLst>
          <pc:docMk/>
          <pc:sldMk cId="2128857080" sldId="345"/>
        </pc:sldMkLst>
      </pc:sldChg>
      <pc:sldChg chg="del">
        <pc:chgData name="Kateryna Kryzhanivska (LUT)" userId="b04d4311-2952-44be-8f8c-a7e70a54c9c9" providerId="ADAL" clId="{377D839A-B25A-4BB2-A216-87A70F45A5CB}" dt="2026-01-25T05:16:28.348" v="22" actId="47"/>
        <pc:sldMkLst>
          <pc:docMk/>
          <pc:sldMk cId="3315531045" sldId="346"/>
        </pc:sldMkLst>
      </pc:sldChg>
      <pc:sldChg chg="del">
        <pc:chgData name="Kateryna Kryzhanivska (LUT)" userId="b04d4311-2952-44be-8f8c-a7e70a54c9c9" providerId="ADAL" clId="{377D839A-B25A-4BB2-A216-87A70F45A5CB}" dt="2026-01-25T05:16:27.922" v="21" actId="47"/>
        <pc:sldMkLst>
          <pc:docMk/>
          <pc:sldMk cId="4161107597" sldId="348"/>
        </pc:sldMkLst>
      </pc:sldChg>
      <pc:sldChg chg="del">
        <pc:chgData name="Kateryna Kryzhanivska (LUT)" userId="b04d4311-2952-44be-8f8c-a7e70a54c9c9" providerId="ADAL" clId="{377D839A-B25A-4BB2-A216-87A70F45A5CB}" dt="2026-01-25T05:16:27.641" v="19" actId="47"/>
        <pc:sldMkLst>
          <pc:docMk/>
          <pc:sldMk cId="3895709568" sldId="349"/>
        </pc:sldMkLst>
      </pc:sldChg>
      <pc:sldChg chg="del">
        <pc:chgData name="Kateryna Kryzhanivska (LUT)" userId="b04d4311-2952-44be-8f8c-a7e70a54c9c9" providerId="ADAL" clId="{377D839A-B25A-4BB2-A216-87A70F45A5CB}" dt="2026-01-25T05:16:27.269" v="18" actId="47"/>
        <pc:sldMkLst>
          <pc:docMk/>
          <pc:sldMk cId="999956268" sldId="350"/>
        </pc:sldMkLst>
      </pc:sldChg>
      <pc:sldChg chg="del">
        <pc:chgData name="Kateryna Kryzhanivska (LUT)" userId="b04d4311-2952-44be-8f8c-a7e70a54c9c9" providerId="ADAL" clId="{377D839A-B25A-4BB2-A216-87A70F45A5CB}" dt="2026-01-25T05:16:26.174" v="11" actId="47"/>
        <pc:sldMkLst>
          <pc:docMk/>
          <pc:sldMk cId="3904376106" sldId="351"/>
        </pc:sldMkLst>
      </pc:sldChg>
      <pc:sldChg chg="del">
        <pc:chgData name="Kateryna Kryzhanivska (LUT)" userId="b04d4311-2952-44be-8f8c-a7e70a54c9c9" providerId="ADAL" clId="{377D839A-B25A-4BB2-A216-87A70F45A5CB}" dt="2026-01-25T05:16:26.045" v="10" actId="47"/>
        <pc:sldMkLst>
          <pc:docMk/>
          <pc:sldMk cId="3021802373" sldId="352"/>
        </pc:sldMkLst>
      </pc:sldChg>
      <pc:sldChg chg="del">
        <pc:chgData name="Kateryna Kryzhanivska (LUT)" userId="b04d4311-2952-44be-8f8c-a7e70a54c9c9" providerId="ADAL" clId="{377D839A-B25A-4BB2-A216-87A70F45A5CB}" dt="2026-01-25T05:16:25.907" v="9" actId="47"/>
        <pc:sldMkLst>
          <pc:docMk/>
          <pc:sldMk cId="1582199773" sldId="353"/>
        </pc:sldMkLst>
      </pc:sldChg>
      <pc:sldChg chg="del">
        <pc:chgData name="Kateryna Kryzhanivska (LUT)" userId="b04d4311-2952-44be-8f8c-a7e70a54c9c9" providerId="ADAL" clId="{377D839A-B25A-4BB2-A216-87A70F45A5CB}" dt="2026-01-25T05:16:25.759" v="8" actId="47"/>
        <pc:sldMkLst>
          <pc:docMk/>
          <pc:sldMk cId="207332371" sldId="354"/>
        </pc:sldMkLst>
      </pc:sldChg>
      <pc:sldChg chg="del">
        <pc:chgData name="Kateryna Kryzhanivska (LUT)" userId="b04d4311-2952-44be-8f8c-a7e70a54c9c9" providerId="ADAL" clId="{377D839A-B25A-4BB2-A216-87A70F45A5CB}" dt="2026-01-25T05:16:25.518" v="6" actId="47"/>
        <pc:sldMkLst>
          <pc:docMk/>
          <pc:sldMk cId="2270713486" sldId="355"/>
        </pc:sldMkLst>
      </pc:sldChg>
      <pc:sldChg chg="del">
        <pc:chgData name="Kateryna Kryzhanivska (LUT)" userId="b04d4311-2952-44be-8f8c-a7e70a54c9c9" providerId="ADAL" clId="{377D839A-B25A-4BB2-A216-87A70F45A5CB}" dt="2026-01-25T05:16:25.393" v="5" actId="47"/>
        <pc:sldMkLst>
          <pc:docMk/>
          <pc:sldMk cId="2508883334" sldId="356"/>
        </pc:sldMkLst>
      </pc:sldChg>
      <pc:sldChg chg="del">
        <pc:chgData name="Kateryna Kryzhanivska (LUT)" userId="b04d4311-2952-44be-8f8c-a7e70a54c9c9" providerId="ADAL" clId="{377D839A-B25A-4BB2-A216-87A70F45A5CB}" dt="2026-01-25T05:16:26.309" v="12" actId="47"/>
        <pc:sldMkLst>
          <pc:docMk/>
          <pc:sldMk cId="1067648937" sldId="357"/>
        </pc:sldMkLst>
      </pc:sldChg>
      <pc:sldChg chg="del">
        <pc:chgData name="Kateryna Kryzhanivska (LUT)" userId="b04d4311-2952-44be-8f8c-a7e70a54c9c9" providerId="ADAL" clId="{377D839A-B25A-4BB2-A216-87A70F45A5CB}" dt="2026-01-25T05:16:25.646" v="7" actId="47"/>
        <pc:sldMkLst>
          <pc:docMk/>
          <pc:sldMk cId="3881801614" sldId="358"/>
        </pc:sldMkLst>
      </pc:sldChg>
      <pc:sldChg chg="del">
        <pc:chgData name="Kateryna Kryzhanivska (LUT)" userId="b04d4311-2952-44be-8f8c-a7e70a54c9c9" providerId="ADAL" clId="{377D839A-B25A-4BB2-A216-87A70F45A5CB}" dt="2026-01-25T05:16:26.431" v="13" actId="47"/>
        <pc:sldMkLst>
          <pc:docMk/>
          <pc:sldMk cId="443479076" sldId="359"/>
        </pc:sldMkLst>
      </pc:sldChg>
      <pc:sldChg chg="del">
        <pc:chgData name="Kateryna Kryzhanivska (LUT)" userId="b04d4311-2952-44be-8f8c-a7e70a54c9c9" providerId="ADAL" clId="{377D839A-B25A-4BB2-A216-87A70F45A5CB}" dt="2026-01-25T05:16:27.032" v="17" actId="47"/>
        <pc:sldMkLst>
          <pc:docMk/>
          <pc:sldMk cId="1674741972" sldId="360"/>
        </pc:sldMkLst>
      </pc:sldChg>
      <pc:sldChg chg="del">
        <pc:chgData name="Kateryna Kryzhanivska (LUT)" userId="b04d4311-2952-44be-8f8c-a7e70a54c9c9" providerId="ADAL" clId="{377D839A-B25A-4BB2-A216-87A70F45A5CB}" dt="2026-01-25T05:16:26.847" v="16" actId="47"/>
        <pc:sldMkLst>
          <pc:docMk/>
          <pc:sldMk cId="3487962433" sldId="361"/>
        </pc:sldMkLst>
      </pc:sldChg>
      <pc:sldChg chg="del">
        <pc:chgData name="Kateryna Kryzhanivska (LUT)" userId="b04d4311-2952-44be-8f8c-a7e70a54c9c9" providerId="ADAL" clId="{377D839A-B25A-4BB2-A216-87A70F45A5CB}" dt="2026-01-25T05:16:26.704" v="15" actId="47"/>
        <pc:sldMkLst>
          <pc:docMk/>
          <pc:sldMk cId="3840067076" sldId="362"/>
        </pc:sldMkLst>
      </pc:sldChg>
      <pc:sldChg chg="del">
        <pc:chgData name="Kateryna Kryzhanivska (LUT)" userId="b04d4311-2952-44be-8f8c-a7e70a54c9c9" providerId="ADAL" clId="{377D839A-B25A-4BB2-A216-87A70F45A5CB}" dt="2026-01-25T05:16:26.593" v="14" actId="47"/>
        <pc:sldMkLst>
          <pc:docMk/>
          <pc:sldMk cId="2547248238" sldId="363"/>
        </pc:sldMkLst>
      </pc:sldChg>
      <pc:sldChg chg="del">
        <pc:chgData name="Kateryna Kryzhanivska (LUT)" userId="b04d4311-2952-44be-8f8c-a7e70a54c9c9" providerId="ADAL" clId="{377D839A-B25A-4BB2-A216-87A70F45A5CB}" dt="2026-01-25T05:16:24.699" v="0" actId="47"/>
        <pc:sldMkLst>
          <pc:docMk/>
          <pc:sldMk cId="3246177323" sldId="365"/>
        </pc:sldMkLst>
      </pc:sldChg>
      <pc:sldChg chg="del">
        <pc:chgData name="Kateryna Kryzhanivska (LUT)" userId="b04d4311-2952-44be-8f8c-a7e70a54c9c9" providerId="ADAL" clId="{377D839A-B25A-4BB2-A216-87A70F45A5CB}" dt="2026-01-25T05:16:27.789" v="20" actId="47"/>
        <pc:sldMkLst>
          <pc:docMk/>
          <pc:sldMk cId="2078373123" sldId="366"/>
        </pc:sldMkLst>
      </pc:sldChg>
      <pc:sldChg chg="add del">
        <pc:chgData name="Kateryna Kryzhanivska (LUT)" userId="b04d4311-2952-44be-8f8c-a7e70a54c9c9" providerId="ADAL" clId="{377D839A-B25A-4BB2-A216-87A70F45A5CB}" dt="2026-01-25T05:16:47.443" v="25" actId="47"/>
        <pc:sldMkLst>
          <pc:docMk/>
          <pc:sldMk cId="1963427523" sldId="367"/>
        </pc:sldMkLst>
      </pc:sldChg>
    </pc:docChg>
  </pc:docChgLst>
</pc:chgInfo>
</file>

<file path=ppt/comments/modernComment_16F_750786C3.xml><?xml version="1.0" encoding="utf-8"?>
<p188:cmLst xmlns:a="http://schemas.openxmlformats.org/drawingml/2006/main" xmlns:r="http://schemas.openxmlformats.org/officeDocument/2006/relationships" xmlns:p188="http://schemas.microsoft.com/office/powerpoint/2018/8/main">
  <p188:cm id="{EA58DEE7-9891-40A0-8BA8-5D50B12DC4A0}" authorId="{18A8C2E7-0EEE-08D8-5252-1001A2290EA5}" created="2026-01-25T05:18:08.091">
    <pc:sldMkLst xmlns:pc="http://schemas.microsoft.com/office/powerpoint/2013/main/command">
      <pc:docMk/>
      <pc:sldMk cId="1963427523" sldId="367"/>
    </pc:sldMkLst>
    <p188:txBody>
      <a:bodyPr/>
      <a:lstStyle/>
      <a:p>
        <a:r>
          <a:rPr lang="en-US"/>
          <a:t>Optional (If we need an additional I3X later, this topic can be explored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1708C-5720-884F-912A-76C7B101151D}" type="datetimeFigureOut">
              <a:rPr lang="en-US" smtClean="0"/>
              <a:t>1/25/2026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F8413-EF3F-8F44-BF8D-F2D4D46A554F}" type="slidenum">
              <a:rPr lang="en-US" smtClean="0"/>
              <a:t>‹#›</a:t>
            </a:fld>
            <a:endParaRPr lang="en-US"/>
          </a:p>
        </p:txBody>
      </p:sp>
    </p:spTree>
    <p:extLst>
      <p:ext uri="{BB962C8B-B14F-4D97-AF65-F5344CB8AC3E}">
        <p14:creationId xmlns:p14="http://schemas.microsoft.com/office/powerpoint/2010/main" val="277003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lut.fi/en/about-us/campuses-and-regional-units/lut-kouvola"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marko.torkkeli@lut.fi" TargetMode="External"/><Relationship Id="rId4" Type="http://schemas.openxmlformats.org/officeDocument/2006/relationships/hyperlink" Target="mailto:kateryna.kryzhanivska@lut.f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6F_750786C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628182" y="282136"/>
            <a:ext cx="2303138" cy="2303138"/>
          </a:xfrm>
          <a:custGeom>
            <a:avLst/>
            <a:gdLst/>
            <a:ahLst/>
            <a:cxnLst/>
            <a:rect l="l" t="t" r="r" b="b"/>
            <a:pathLst>
              <a:path w="2303138" h="2303138">
                <a:moveTo>
                  <a:pt x="0" y="0"/>
                </a:moveTo>
                <a:lnTo>
                  <a:pt x="2303138" y="0"/>
                </a:lnTo>
                <a:lnTo>
                  <a:pt x="2303138" y="2303138"/>
                </a:lnTo>
                <a:lnTo>
                  <a:pt x="0" y="2303138"/>
                </a:lnTo>
                <a:lnTo>
                  <a:pt x="0" y="0"/>
                </a:lnTo>
                <a:close/>
              </a:path>
            </a:pathLst>
          </a:custGeom>
          <a:blipFill>
            <a:blip r:embed="rId2"/>
            <a:stretch>
              <a:fillRect/>
            </a:stretch>
          </a:blipFill>
        </p:spPr>
        <p:txBody>
          <a:bodyPr/>
          <a:lstStyle/>
          <a:p>
            <a:endParaRPr lang="en-US"/>
          </a:p>
        </p:txBody>
      </p:sp>
      <p:sp>
        <p:nvSpPr>
          <p:cNvPr id="3" name="Freeform 3"/>
          <p:cNvSpPr/>
          <p:nvPr/>
        </p:nvSpPr>
        <p:spPr>
          <a:xfrm>
            <a:off x="0" y="9218072"/>
            <a:ext cx="4836036" cy="1068928"/>
          </a:xfrm>
          <a:custGeom>
            <a:avLst/>
            <a:gdLst/>
            <a:ahLst/>
            <a:cxnLst/>
            <a:rect l="l" t="t" r="r" b="b"/>
            <a:pathLst>
              <a:path w="4836036" h="1068928">
                <a:moveTo>
                  <a:pt x="0" y="0"/>
                </a:moveTo>
                <a:lnTo>
                  <a:pt x="4836036" y="0"/>
                </a:lnTo>
                <a:lnTo>
                  <a:pt x="4836036" y="1068928"/>
                </a:lnTo>
                <a:lnTo>
                  <a:pt x="0" y="1068928"/>
                </a:lnTo>
                <a:lnTo>
                  <a:pt x="0" y="0"/>
                </a:lnTo>
                <a:close/>
              </a:path>
            </a:pathLst>
          </a:custGeom>
          <a:blipFill>
            <a:blip r:embed="rId3"/>
            <a:stretch>
              <a:fillRect/>
            </a:stretch>
          </a:blipFill>
        </p:spPr>
        <p:txBody>
          <a:bodyPr/>
          <a:lstStyle/>
          <a:p>
            <a:endParaRPr lang="en-US"/>
          </a:p>
        </p:txBody>
      </p:sp>
      <p:sp>
        <p:nvSpPr>
          <p:cNvPr id="4" name="Freeform 4"/>
          <p:cNvSpPr/>
          <p:nvPr/>
        </p:nvSpPr>
        <p:spPr>
          <a:xfrm>
            <a:off x="4836036" y="9218072"/>
            <a:ext cx="4836036" cy="1068928"/>
          </a:xfrm>
          <a:custGeom>
            <a:avLst/>
            <a:gdLst/>
            <a:ahLst/>
            <a:cxnLst/>
            <a:rect l="l" t="t" r="r" b="b"/>
            <a:pathLst>
              <a:path w="4836036" h="1068928">
                <a:moveTo>
                  <a:pt x="0" y="0"/>
                </a:moveTo>
                <a:lnTo>
                  <a:pt x="4836035" y="0"/>
                </a:lnTo>
                <a:lnTo>
                  <a:pt x="4836035" y="1068928"/>
                </a:lnTo>
                <a:lnTo>
                  <a:pt x="0" y="1068928"/>
                </a:lnTo>
                <a:lnTo>
                  <a:pt x="0" y="0"/>
                </a:lnTo>
                <a:close/>
              </a:path>
            </a:pathLst>
          </a:custGeom>
          <a:blipFill>
            <a:blip r:embed="rId3"/>
            <a:stretch>
              <a:fillRect/>
            </a:stretch>
          </a:blipFill>
        </p:spPr>
        <p:txBody>
          <a:bodyPr/>
          <a:lstStyle/>
          <a:p>
            <a:endParaRPr lang="en-US"/>
          </a:p>
        </p:txBody>
      </p:sp>
      <p:sp>
        <p:nvSpPr>
          <p:cNvPr id="5" name="Freeform 5"/>
          <p:cNvSpPr/>
          <p:nvPr/>
        </p:nvSpPr>
        <p:spPr>
          <a:xfrm>
            <a:off x="9672071" y="9218072"/>
            <a:ext cx="4836036" cy="1068928"/>
          </a:xfrm>
          <a:custGeom>
            <a:avLst/>
            <a:gdLst/>
            <a:ahLst/>
            <a:cxnLst/>
            <a:rect l="l" t="t" r="r" b="b"/>
            <a:pathLst>
              <a:path w="4836036" h="1068928">
                <a:moveTo>
                  <a:pt x="0" y="0"/>
                </a:moveTo>
                <a:lnTo>
                  <a:pt x="4836036" y="0"/>
                </a:lnTo>
                <a:lnTo>
                  <a:pt x="4836036" y="1068928"/>
                </a:lnTo>
                <a:lnTo>
                  <a:pt x="0" y="1068928"/>
                </a:lnTo>
                <a:lnTo>
                  <a:pt x="0" y="0"/>
                </a:lnTo>
                <a:close/>
              </a:path>
            </a:pathLst>
          </a:custGeom>
          <a:blipFill>
            <a:blip r:embed="rId3"/>
            <a:stretch>
              <a:fillRect/>
            </a:stretch>
          </a:blipFill>
        </p:spPr>
        <p:txBody>
          <a:bodyPr/>
          <a:lstStyle/>
          <a:p>
            <a:endParaRPr lang="en-US"/>
          </a:p>
        </p:txBody>
      </p:sp>
      <p:sp>
        <p:nvSpPr>
          <p:cNvPr id="6" name="Freeform 6"/>
          <p:cNvSpPr/>
          <p:nvPr/>
        </p:nvSpPr>
        <p:spPr>
          <a:xfrm>
            <a:off x="14489057" y="9218072"/>
            <a:ext cx="4836036" cy="1068928"/>
          </a:xfrm>
          <a:custGeom>
            <a:avLst/>
            <a:gdLst/>
            <a:ahLst/>
            <a:cxnLst/>
            <a:rect l="l" t="t" r="r" b="b"/>
            <a:pathLst>
              <a:path w="4836036" h="1068928">
                <a:moveTo>
                  <a:pt x="0" y="0"/>
                </a:moveTo>
                <a:lnTo>
                  <a:pt x="4836035" y="0"/>
                </a:lnTo>
                <a:lnTo>
                  <a:pt x="4836035" y="1068928"/>
                </a:lnTo>
                <a:lnTo>
                  <a:pt x="0" y="1068928"/>
                </a:lnTo>
                <a:lnTo>
                  <a:pt x="0" y="0"/>
                </a:lnTo>
                <a:close/>
              </a:path>
            </a:pathLst>
          </a:custGeom>
          <a:blipFill>
            <a:blip r:embed="rId3"/>
            <a:stretch>
              <a:fillRect/>
            </a:stretch>
          </a:blipFill>
        </p:spPr>
        <p:txBody>
          <a:bodyPr/>
          <a:lstStyle/>
          <a:p>
            <a:endParaRPr lang="en-US"/>
          </a:p>
        </p:txBody>
      </p:sp>
      <p:sp>
        <p:nvSpPr>
          <p:cNvPr id="7" name="Freeform 7"/>
          <p:cNvSpPr/>
          <p:nvPr/>
        </p:nvSpPr>
        <p:spPr>
          <a:xfrm>
            <a:off x="463968" y="8057882"/>
            <a:ext cx="3908100" cy="869552"/>
          </a:xfrm>
          <a:custGeom>
            <a:avLst/>
            <a:gdLst/>
            <a:ahLst/>
            <a:cxnLst/>
            <a:rect l="l" t="t" r="r" b="b"/>
            <a:pathLst>
              <a:path w="3908100" h="869552">
                <a:moveTo>
                  <a:pt x="0" y="0"/>
                </a:moveTo>
                <a:lnTo>
                  <a:pt x="3908100" y="0"/>
                </a:lnTo>
                <a:lnTo>
                  <a:pt x="3908100" y="869552"/>
                </a:lnTo>
                <a:lnTo>
                  <a:pt x="0" y="869552"/>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028700" y="4032554"/>
            <a:ext cx="16386929" cy="2079017"/>
          </a:xfrm>
          <a:prstGeom prst="rect">
            <a:avLst/>
          </a:prstGeom>
        </p:spPr>
        <p:txBody>
          <a:bodyPr lIns="0" tIns="0" rIns="0" bIns="0" rtlCol="0" anchor="t">
            <a:spAutoFit/>
          </a:bodyPr>
          <a:lstStyle/>
          <a:p>
            <a:pPr algn="ctr">
              <a:lnSpc>
                <a:spcPts val="8248"/>
              </a:lnSpc>
            </a:pPr>
            <a:r>
              <a:rPr lang="en-US" sz="5891" b="1" dirty="0">
                <a:solidFill>
                  <a:srgbClr val="B75EB0"/>
                </a:solidFill>
                <a:latin typeface="Arimo Bold"/>
                <a:ea typeface="Arimo Bold"/>
                <a:cs typeface="Arimo Bold"/>
                <a:sym typeface="Arimo Bold"/>
              </a:rPr>
              <a:t>S</a:t>
            </a:r>
            <a:r>
              <a:rPr lang="en-US" sz="5891" dirty="0">
                <a:solidFill>
                  <a:srgbClr val="000000"/>
                </a:solidFill>
                <a:latin typeface="Arimo"/>
                <a:ea typeface="Arimo"/>
                <a:cs typeface="Arimo"/>
                <a:sym typeface="Arimo"/>
              </a:rPr>
              <a:t>taff </a:t>
            </a:r>
            <a:r>
              <a:rPr lang="en-US" sz="5891" b="1" dirty="0">
                <a:solidFill>
                  <a:srgbClr val="FAC009"/>
                </a:solidFill>
                <a:latin typeface="Arimo Bold"/>
                <a:ea typeface="Arimo Bold"/>
                <a:cs typeface="Arimo Bold"/>
                <a:sym typeface="Arimo Bold"/>
              </a:rPr>
              <a:t>M</a:t>
            </a:r>
            <a:r>
              <a:rPr lang="en-US" sz="5891" dirty="0">
                <a:solidFill>
                  <a:srgbClr val="000000"/>
                </a:solidFill>
                <a:latin typeface="Arimo"/>
                <a:ea typeface="Arimo"/>
                <a:cs typeface="Arimo"/>
                <a:sym typeface="Arimo"/>
              </a:rPr>
              <a:t>obility to </a:t>
            </a:r>
            <a:r>
              <a:rPr lang="en-US" sz="5891" b="1" dirty="0">
                <a:solidFill>
                  <a:srgbClr val="EC2859"/>
                </a:solidFill>
                <a:latin typeface="Arimo Bold"/>
                <a:ea typeface="Arimo Bold"/>
                <a:cs typeface="Arimo Bold"/>
                <a:sym typeface="Arimo Bold"/>
              </a:rPr>
              <a:t>A</a:t>
            </a:r>
            <a:r>
              <a:rPr lang="en-US" sz="5891" dirty="0">
                <a:solidFill>
                  <a:srgbClr val="000000"/>
                </a:solidFill>
                <a:latin typeface="Arimo"/>
                <a:ea typeface="Arimo"/>
                <a:cs typeface="Arimo"/>
                <a:sym typeface="Arimo"/>
              </a:rPr>
              <a:t>ction </a:t>
            </a:r>
            <a:r>
              <a:rPr lang="en-US" sz="5891" b="1" dirty="0">
                <a:solidFill>
                  <a:srgbClr val="7ED957"/>
                </a:solidFill>
                <a:latin typeface="Arimo Bold"/>
                <a:ea typeface="Arimo Bold"/>
                <a:cs typeface="Arimo Bold"/>
                <a:sym typeface="Arimo Bold"/>
              </a:rPr>
              <a:t>R</a:t>
            </a:r>
            <a:r>
              <a:rPr lang="en-US" sz="5891" dirty="0">
                <a:solidFill>
                  <a:srgbClr val="000000"/>
                </a:solidFill>
                <a:latin typeface="Arimo"/>
                <a:ea typeface="Arimo"/>
                <a:cs typeface="Arimo"/>
                <a:sym typeface="Arimo"/>
              </a:rPr>
              <a:t>esilient, </a:t>
            </a:r>
            <a:r>
              <a:rPr lang="en-US" sz="5891" b="1" dirty="0">
                <a:solidFill>
                  <a:srgbClr val="7ED957"/>
                </a:solidFill>
                <a:latin typeface="Arimo Bold"/>
                <a:ea typeface="Arimo Bold"/>
                <a:cs typeface="Arimo Bold"/>
                <a:sym typeface="Arimo Bold"/>
              </a:rPr>
              <a:t>R</a:t>
            </a:r>
            <a:r>
              <a:rPr lang="en-US" sz="5891" dirty="0">
                <a:solidFill>
                  <a:srgbClr val="000000"/>
                </a:solidFill>
                <a:latin typeface="Arimo"/>
                <a:ea typeface="Arimo"/>
                <a:cs typeface="Arimo"/>
                <a:sym typeface="Arimo"/>
              </a:rPr>
              <a:t>estorative, and </a:t>
            </a:r>
            <a:r>
              <a:rPr lang="en-US" sz="5891" b="1" dirty="0">
                <a:solidFill>
                  <a:srgbClr val="7ED957"/>
                </a:solidFill>
                <a:latin typeface="Arimo Bold"/>
                <a:ea typeface="Arimo Bold"/>
                <a:cs typeface="Arimo Bold"/>
                <a:sym typeface="Arimo Bold"/>
              </a:rPr>
              <a:t>R</a:t>
            </a:r>
            <a:r>
              <a:rPr lang="en-US" sz="5891" dirty="0">
                <a:solidFill>
                  <a:srgbClr val="000000"/>
                </a:solidFill>
                <a:latin typeface="Arimo"/>
                <a:ea typeface="Arimo"/>
                <a:cs typeface="Arimo"/>
                <a:sym typeface="Arimo"/>
              </a:rPr>
              <a:t>egenerative </a:t>
            </a:r>
            <a:r>
              <a:rPr lang="en-US" sz="5891" b="1" dirty="0">
                <a:solidFill>
                  <a:srgbClr val="1800AD"/>
                </a:solidFill>
                <a:latin typeface="Arimo Bold"/>
                <a:ea typeface="Arimo Bold"/>
                <a:cs typeface="Arimo Bold"/>
                <a:sym typeface="Arimo Bold"/>
              </a:rPr>
              <a:t>T</a:t>
            </a:r>
            <a:r>
              <a:rPr lang="en-US" sz="5891" dirty="0">
                <a:solidFill>
                  <a:srgbClr val="000000"/>
                </a:solidFill>
                <a:latin typeface="Arimo"/>
                <a:ea typeface="Arimo"/>
                <a:cs typeface="Arimo"/>
                <a:sym typeface="Arimo"/>
              </a:rPr>
              <a:t>ransitions &amp; </a:t>
            </a:r>
            <a:r>
              <a:rPr lang="en-US" sz="5891" dirty="0">
                <a:solidFill>
                  <a:srgbClr val="38B6FF"/>
                </a:solidFill>
                <a:latin typeface="Arimo"/>
                <a:ea typeface="Arimo"/>
                <a:cs typeface="Arimo"/>
                <a:sym typeface="Arimo"/>
              </a:rPr>
              <a:t>S</a:t>
            </a:r>
            <a:r>
              <a:rPr lang="en-US" sz="5891" dirty="0">
                <a:solidFill>
                  <a:srgbClr val="000000"/>
                </a:solidFill>
                <a:latin typeface="Arimo"/>
                <a:ea typeface="Arimo"/>
                <a:cs typeface="Arimo"/>
                <a:sym typeface="Arimo"/>
              </a:rPr>
              <a:t>ocieties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2F5D1-A5A7-CC08-E582-07F2550C1AB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2136960-B12C-16A9-F4A5-D8F11BAA318B}"/>
              </a:ext>
            </a:extLst>
          </p:cNvPr>
          <p:cNvGrpSpPr/>
          <p:nvPr/>
        </p:nvGrpSpPr>
        <p:grpSpPr>
          <a:xfrm>
            <a:off x="617740" y="504715"/>
            <a:ext cx="17313580" cy="1267394"/>
            <a:chOff x="0" y="0"/>
            <a:chExt cx="4559955" cy="333799"/>
          </a:xfrm>
          <a:solidFill>
            <a:srgbClr val="17ADE4"/>
          </a:solidFill>
        </p:grpSpPr>
        <p:sp>
          <p:nvSpPr>
            <p:cNvPr id="3" name="Freeform 3">
              <a:extLst>
                <a:ext uri="{FF2B5EF4-FFF2-40B4-BE49-F238E27FC236}">
                  <a16:creationId xmlns:a16="http://schemas.microsoft.com/office/drawing/2014/main" id="{10A0E71D-3FCC-B638-1A3E-33B888480962}"/>
                </a:ext>
              </a:extLst>
            </p:cNvPr>
            <p:cNvSpPr/>
            <p:nvPr/>
          </p:nvSpPr>
          <p:spPr>
            <a:xfrm>
              <a:off x="0" y="0"/>
              <a:ext cx="4559955" cy="333799"/>
            </a:xfrm>
            <a:custGeom>
              <a:avLst/>
              <a:gdLst/>
              <a:ahLst/>
              <a:cxnLst/>
              <a:rect l="l" t="t" r="r" b="b"/>
              <a:pathLst>
                <a:path w="4559955" h="333799">
                  <a:moveTo>
                    <a:pt x="0" y="0"/>
                  </a:moveTo>
                  <a:lnTo>
                    <a:pt x="4559955" y="0"/>
                  </a:lnTo>
                  <a:lnTo>
                    <a:pt x="4559955" y="333799"/>
                  </a:lnTo>
                  <a:lnTo>
                    <a:pt x="0" y="333799"/>
                  </a:lnTo>
                  <a:close/>
                </a:path>
              </a:pathLst>
            </a:custGeom>
            <a:grpFill/>
          </p:spPr>
          <p:txBody>
            <a:bodyPr/>
            <a:lstStyle/>
            <a:p>
              <a:endParaRPr lang="en-US" dirty="0"/>
            </a:p>
          </p:txBody>
        </p:sp>
        <p:sp>
          <p:nvSpPr>
            <p:cNvPr id="4" name="TextBox 4">
              <a:extLst>
                <a:ext uri="{FF2B5EF4-FFF2-40B4-BE49-F238E27FC236}">
                  <a16:creationId xmlns:a16="http://schemas.microsoft.com/office/drawing/2014/main" id="{4DE0CEBE-AEC0-871E-D8B0-86157D0F40CC}"/>
                </a:ext>
              </a:extLst>
            </p:cNvPr>
            <p:cNvSpPr txBox="1"/>
            <p:nvPr/>
          </p:nvSpPr>
          <p:spPr>
            <a:xfrm>
              <a:off x="0" y="-38100"/>
              <a:ext cx="4559955" cy="371899"/>
            </a:xfrm>
            <a:prstGeom prst="rect">
              <a:avLst/>
            </a:prstGeom>
            <a:solidFill>
              <a:srgbClr val="2D2F92"/>
            </a:solidFill>
          </p:spPr>
          <p:txBody>
            <a:bodyPr lIns="50800" tIns="50800" rIns="50800" bIns="50800" rtlCol="0" anchor="ctr"/>
            <a:lstStyle/>
            <a:p>
              <a:pPr algn="ctr">
                <a:lnSpc>
                  <a:spcPts val="2659"/>
                </a:lnSpc>
              </a:pPr>
              <a:endParaRPr dirty="0">
                <a:solidFill>
                  <a:srgbClr val="38B6FF"/>
                </a:solidFill>
              </a:endParaRPr>
            </a:p>
          </p:txBody>
        </p:sp>
      </p:grpSp>
      <p:sp>
        <p:nvSpPr>
          <p:cNvPr id="5" name="Freeform 8">
            <a:extLst>
              <a:ext uri="{FF2B5EF4-FFF2-40B4-BE49-F238E27FC236}">
                <a16:creationId xmlns:a16="http://schemas.microsoft.com/office/drawing/2014/main" id="{7B3322D0-6F6B-8441-82E0-E91332BAB840}"/>
              </a:ext>
            </a:extLst>
          </p:cNvPr>
          <p:cNvSpPr/>
          <p:nvPr/>
        </p:nvSpPr>
        <p:spPr>
          <a:xfrm>
            <a:off x="15279327" y="133689"/>
            <a:ext cx="2303138" cy="2303138"/>
          </a:xfrm>
          <a:custGeom>
            <a:avLst/>
            <a:gdLst/>
            <a:ahLst/>
            <a:cxnLst/>
            <a:rect l="l" t="t" r="r" b="b"/>
            <a:pathLst>
              <a:path w="2303138" h="2303138">
                <a:moveTo>
                  <a:pt x="0" y="0"/>
                </a:moveTo>
                <a:lnTo>
                  <a:pt x="2303138" y="0"/>
                </a:lnTo>
                <a:lnTo>
                  <a:pt x="2303138" y="2303137"/>
                </a:lnTo>
                <a:lnTo>
                  <a:pt x="0" y="2303137"/>
                </a:lnTo>
                <a:lnTo>
                  <a:pt x="0" y="0"/>
                </a:lnTo>
                <a:close/>
              </a:path>
            </a:pathLst>
          </a:custGeom>
          <a:blipFill>
            <a:blip r:embed="rId2"/>
            <a:stretch>
              <a:fillRect/>
            </a:stretch>
          </a:blipFill>
        </p:spPr>
        <p:txBody>
          <a:bodyPr/>
          <a:lstStyle/>
          <a:p>
            <a:endParaRPr lang="en-US"/>
          </a:p>
        </p:txBody>
      </p:sp>
      <p:sp>
        <p:nvSpPr>
          <p:cNvPr id="6" name="TextBox 9">
            <a:extLst>
              <a:ext uri="{FF2B5EF4-FFF2-40B4-BE49-F238E27FC236}">
                <a16:creationId xmlns:a16="http://schemas.microsoft.com/office/drawing/2014/main" id="{EE89DEEE-FEA8-5399-003F-D7F5B6994F14}"/>
              </a:ext>
            </a:extLst>
          </p:cNvPr>
          <p:cNvSpPr txBox="1"/>
          <p:nvPr/>
        </p:nvSpPr>
        <p:spPr>
          <a:xfrm>
            <a:off x="914400" y="6586"/>
            <a:ext cx="14686604" cy="1398588"/>
          </a:xfrm>
          <a:prstGeom prst="rect">
            <a:avLst/>
          </a:prstGeom>
        </p:spPr>
        <p:txBody>
          <a:bodyPr wrap="square" lIns="0" tIns="0" rIns="0" bIns="0" rtlCol="0" anchor="t">
            <a:spAutoFit/>
          </a:bodyPr>
          <a:lstStyle/>
          <a:p>
            <a:pPr>
              <a:lnSpc>
                <a:spcPts val="5728"/>
              </a:lnSpc>
            </a:pPr>
            <a:br>
              <a:rPr lang="en-US" sz="4091" b="1" dirty="0">
                <a:solidFill>
                  <a:srgbClr val="FFFFFF"/>
                </a:solidFill>
                <a:latin typeface="Arimo Bold"/>
                <a:ea typeface="Arimo Bold"/>
                <a:cs typeface="Arimo Bold"/>
                <a:sym typeface="Arimo Bold"/>
              </a:rPr>
            </a:br>
            <a:r>
              <a:rPr lang="en-US" sz="4091" b="1" dirty="0">
                <a:solidFill>
                  <a:srgbClr val="FFFFFF"/>
                </a:solidFill>
                <a:latin typeface="Arimo Bold"/>
                <a:ea typeface="Arimo Bold"/>
                <a:cs typeface="Arimo Bold"/>
                <a:sym typeface="Arimo Bold"/>
              </a:rPr>
              <a:t>I3X – Guiding Principles</a:t>
            </a:r>
          </a:p>
        </p:txBody>
      </p:sp>
      <p:pic>
        <p:nvPicPr>
          <p:cNvPr id="24" name="Picture 23" descr="Staff Mobility to Action Resilient, Restorative, and Regenerative Transitions &amp; Societies ">
            <a:extLst>
              <a:ext uri="{FF2B5EF4-FFF2-40B4-BE49-F238E27FC236}">
                <a16:creationId xmlns:a16="http://schemas.microsoft.com/office/drawing/2014/main" id="{F535811F-72AA-72CC-1A22-09723C229E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3200" y="1916770"/>
            <a:ext cx="5110165" cy="926260"/>
          </a:xfrm>
          <a:prstGeom prst="rect">
            <a:avLst/>
          </a:prstGeom>
          <a:noFill/>
          <a:ln>
            <a:noFill/>
          </a:ln>
        </p:spPr>
      </p:pic>
      <p:sp>
        <p:nvSpPr>
          <p:cNvPr id="8" name="TextBox 7">
            <a:extLst>
              <a:ext uri="{FF2B5EF4-FFF2-40B4-BE49-F238E27FC236}">
                <a16:creationId xmlns:a16="http://schemas.microsoft.com/office/drawing/2014/main" id="{D1F66936-2445-B41B-8E48-553E6AAE6A82}"/>
              </a:ext>
            </a:extLst>
          </p:cNvPr>
          <p:cNvSpPr txBox="1"/>
          <p:nvPr/>
        </p:nvSpPr>
        <p:spPr>
          <a:xfrm>
            <a:off x="914400" y="3162300"/>
            <a:ext cx="16535400" cy="6986528"/>
          </a:xfrm>
          <a:prstGeom prst="rect">
            <a:avLst/>
          </a:prstGeom>
          <a:noFill/>
        </p:spPr>
        <p:txBody>
          <a:bodyPr wrap="square" rtlCol="0">
            <a:spAutoFit/>
          </a:bodyPr>
          <a:lstStyle/>
          <a:p>
            <a:pPr marL="285750" indent="-285750">
              <a:buFont typeface="Arial" panose="020B0604020202020204" pitchFamily="34" charset="0"/>
              <a:buChar char="•"/>
            </a:pPr>
            <a:r>
              <a:rPr lang="en-AU" sz="2800" dirty="0"/>
              <a:t>Innovate3X-Igniting Impactful Initiatives, or I3X, should aim to accelerate the understanding/scoping of a challenge (technological, market, societal etc), and the emergence/development of possible solutions. This can be interpreted as e.g. increased technological or societal readiness, once the I3X is completed.</a:t>
            </a:r>
          </a:p>
          <a:p>
            <a:pPr marL="285750" indent="-285750">
              <a:buFont typeface="Arial" panose="020B0604020202020204" pitchFamily="34" charset="0"/>
              <a:buChar char="•"/>
            </a:pPr>
            <a:r>
              <a:rPr lang="en-AU" sz="2800" dirty="0"/>
              <a:t>I3X should have a sufficient scale and scope (i.e. not being too narrowly-defined), and should require multi/cross/inter/trans disciplinary capabilities.</a:t>
            </a:r>
          </a:p>
          <a:p>
            <a:pPr marL="285750" indent="-285750">
              <a:buFont typeface="Arial" panose="020B0604020202020204" pitchFamily="34" charset="0"/>
              <a:buChar char="•"/>
            </a:pPr>
            <a:r>
              <a:rPr lang="en-AU" sz="2800" dirty="0"/>
              <a:t>I3X should align to the core concepts of SMAR3TS – Resilience, Restoration, Regeneration (either R or all Rs).</a:t>
            </a:r>
          </a:p>
          <a:p>
            <a:pPr marL="285750" indent="-285750">
              <a:buFont typeface="Arial" panose="020B0604020202020204" pitchFamily="34" charset="0"/>
              <a:buChar char="•"/>
            </a:pPr>
            <a:r>
              <a:rPr lang="en-AU" sz="2800" dirty="0"/>
              <a:t>I3X should align to (at least) one WP – WPs are the main coordination mechanism of the project, hence I3X should be connected to WPs.</a:t>
            </a:r>
          </a:p>
          <a:p>
            <a:pPr marL="285750" indent="-285750">
              <a:buFont typeface="Arial" panose="020B0604020202020204" pitchFamily="34" charset="0"/>
              <a:buChar char="•"/>
            </a:pPr>
            <a:r>
              <a:rPr lang="en-AU" sz="2800" dirty="0"/>
              <a:t>Any partner can initiate an I3X. Yet, shaping the I3X should be done collectively, and in collaboration with WP leader and SMAR3TS Team.</a:t>
            </a:r>
          </a:p>
          <a:p>
            <a:pPr marL="285750" indent="-285750">
              <a:buFont typeface="Arial" panose="020B0604020202020204" pitchFamily="34" charset="0"/>
              <a:buChar char="•"/>
            </a:pPr>
            <a:r>
              <a:rPr lang="en-AU" sz="2800" dirty="0"/>
              <a:t>At this stage, we are looking for initial I3X, which will be further defined during the Kick Off Meeting – and where engagement across the consortium will be assessed.</a:t>
            </a:r>
          </a:p>
          <a:p>
            <a:pPr marL="285750" indent="-285750">
              <a:buFont typeface="Arial" panose="020B0604020202020204" pitchFamily="34" charset="0"/>
              <a:buChar char="•"/>
            </a:pPr>
            <a:r>
              <a:rPr lang="en-AU" sz="2800" dirty="0"/>
              <a:t>Overall, it is expected that each I3X will lead and enable about 10 person-months of secondment, across the consortium (i.e. not only between the initiator of the I3X and possible contributors), possibly more.</a:t>
            </a:r>
          </a:p>
          <a:p>
            <a:pPr marL="285750" indent="-285750">
              <a:buFont typeface="Arial" panose="020B0604020202020204" pitchFamily="34" charset="0"/>
              <a:buChar char="•"/>
            </a:pPr>
            <a:r>
              <a:rPr lang="en-AU" sz="2800" dirty="0"/>
              <a:t>I3X will serve as guiding instruments for secondments, as well as for events (i.e. hackathons, workshops, showcase)</a:t>
            </a:r>
          </a:p>
        </p:txBody>
      </p:sp>
    </p:spTree>
    <p:extLst>
      <p:ext uri="{BB962C8B-B14F-4D97-AF65-F5344CB8AC3E}">
        <p14:creationId xmlns:p14="http://schemas.microsoft.com/office/powerpoint/2010/main" val="408374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FA61A3B-1F19-AB52-E64E-2BFDCAFBE56C}"/>
              </a:ext>
            </a:extLst>
          </p:cNvPr>
          <p:cNvGrpSpPr/>
          <p:nvPr/>
        </p:nvGrpSpPr>
        <p:grpSpPr>
          <a:xfrm>
            <a:off x="617740" y="504715"/>
            <a:ext cx="17313580" cy="1267394"/>
            <a:chOff x="0" y="0"/>
            <a:chExt cx="4559955" cy="333799"/>
          </a:xfrm>
          <a:solidFill>
            <a:srgbClr val="17ADE4"/>
          </a:solidFill>
        </p:grpSpPr>
        <p:sp>
          <p:nvSpPr>
            <p:cNvPr id="3" name="Freeform 3">
              <a:extLst>
                <a:ext uri="{FF2B5EF4-FFF2-40B4-BE49-F238E27FC236}">
                  <a16:creationId xmlns:a16="http://schemas.microsoft.com/office/drawing/2014/main" id="{E2F209A3-BA0B-413A-7F22-04E38F3CCD5C}"/>
                </a:ext>
              </a:extLst>
            </p:cNvPr>
            <p:cNvSpPr/>
            <p:nvPr/>
          </p:nvSpPr>
          <p:spPr>
            <a:xfrm>
              <a:off x="0" y="0"/>
              <a:ext cx="4559955" cy="333799"/>
            </a:xfrm>
            <a:custGeom>
              <a:avLst/>
              <a:gdLst/>
              <a:ahLst/>
              <a:cxnLst/>
              <a:rect l="l" t="t" r="r" b="b"/>
              <a:pathLst>
                <a:path w="4559955" h="333799">
                  <a:moveTo>
                    <a:pt x="0" y="0"/>
                  </a:moveTo>
                  <a:lnTo>
                    <a:pt x="4559955" y="0"/>
                  </a:lnTo>
                  <a:lnTo>
                    <a:pt x="4559955" y="333799"/>
                  </a:lnTo>
                  <a:lnTo>
                    <a:pt x="0" y="333799"/>
                  </a:lnTo>
                  <a:close/>
                </a:path>
              </a:pathLst>
            </a:custGeom>
            <a:grpFill/>
          </p:spPr>
          <p:txBody>
            <a:bodyPr/>
            <a:lstStyle/>
            <a:p>
              <a:endParaRPr lang="en-US" dirty="0"/>
            </a:p>
          </p:txBody>
        </p:sp>
        <p:sp>
          <p:nvSpPr>
            <p:cNvPr id="4" name="TextBox 4">
              <a:extLst>
                <a:ext uri="{FF2B5EF4-FFF2-40B4-BE49-F238E27FC236}">
                  <a16:creationId xmlns:a16="http://schemas.microsoft.com/office/drawing/2014/main" id="{4DA62AFE-9B70-3DCE-D1A3-663E006B5047}"/>
                </a:ext>
              </a:extLst>
            </p:cNvPr>
            <p:cNvSpPr txBox="1"/>
            <p:nvPr/>
          </p:nvSpPr>
          <p:spPr>
            <a:xfrm>
              <a:off x="0" y="-38100"/>
              <a:ext cx="4559955" cy="371899"/>
            </a:xfrm>
            <a:prstGeom prst="rect">
              <a:avLst/>
            </a:prstGeom>
            <a:solidFill>
              <a:srgbClr val="323292"/>
            </a:solidFill>
          </p:spPr>
          <p:txBody>
            <a:bodyPr lIns="50800" tIns="50800" rIns="50800" bIns="50800" rtlCol="0" anchor="ctr"/>
            <a:lstStyle/>
            <a:p>
              <a:pPr algn="ctr">
                <a:lnSpc>
                  <a:spcPts val="2659"/>
                </a:lnSpc>
              </a:pPr>
              <a:endParaRPr dirty="0">
                <a:solidFill>
                  <a:srgbClr val="38B6FF"/>
                </a:solidFill>
              </a:endParaRPr>
            </a:p>
          </p:txBody>
        </p:sp>
      </p:grpSp>
      <p:sp>
        <p:nvSpPr>
          <p:cNvPr id="5" name="Freeform 8">
            <a:extLst>
              <a:ext uri="{FF2B5EF4-FFF2-40B4-BE49-F238E27FC236}">
                <a16:creationId xmlns:a16="http://schemas.microsoft.com/office/drawing/2014/main" id="{CD380361-B2E0-3D21-7C98-1A153D7BC01E}"/>
              </a:ext>
            </a:extLst>
          </p:cNvPr>
          <p:cNvSpPr/>
          <p:nvPr/>
        </p:nvSpPr>
        <p:spPr>
          <a:xfrm>
            <a:off x="15279327" y="133689"/>
            <a:ext cx="2303138" cy="2303138"/>
          </a:xfrm>
          <a:custGeom>
            <a:avLst/>
            <a:gdLst/>
            <a:ahLst/>
            <a:cxnLst/>
            <a:rect l="l" t="t" r="r" b="b"/>
            <a:pathLst>
              <a:path w="2303138" h="2303138">
                <a:moveTo>
                  <a:pt x="0" y="0"/>
                </a:moveTo>
                <a:lnTo>
                  <a:pt x="2303138" y="0"/>
                </a:lnTo>
                <a:lnTo>
                  <a:pt x="2303138" y="2303137"/>
                </a:lnTo>
                <a:lnTo>
                  <a:pt x="0" y="2303137"/>
                </a:lnTo>
                <a:lnTo>
                  <a:pt x="0" y="0"/>
                </a:lnTo>
                <a:close/>
              </a:path>
            </a:pathLst>
          </a:custGeom>
          <a:blipFill>
            <a:blip r:embed="rId2"/>
            <a:stretch>
              <a:fillRect/>
            </a:stretch>
          </a:blipFill>
        </p:spPr>
        <p:txBody>
          <a:bodyPr/>
          <a:lstStyle/>
          <a:p>
            <a:endParaRPr lang="en-US"/>
          </a:p>
        </p:txBody>
      </p:sp>
      <p:sp>
        <p:nvSpPr>
          <p:cNvPr id="6" name="TextBox 9">
            <a:extLst>
              <a:ext uri="{FF2B5EF4-FFF2-40B4-BE49-F238E27FC236}">
                <a16:creationId xmlns:a16="http://schemas.microsoft.com/office/drawing/2014/main" id="{44D06873-8C5C-DB44-4DD7-347B6F8837A5}"/>
              </a:ext>
            </a:extLst>
          </p:cNvPr>
          <p:cNvSpPr txBox="1"/>
          <p:nvPr/>
        </p:nvSpPr>
        <p:spPr>
          <a:xfrm>
            <a:off x="914400" y="6586"/>
            <a:ext cx="14686604" cy="1398588"/>
          </a:xfrm>
          <a:prstGeom prst="rect">
            <a:avLst/>
          </a:prstGeom>
        </p:spPr>
        <p:txBody>
          <a:bodyPr wrap="square" lIns="0" tIns="0" rIns="0" bIns="0" rtlCol="0" anchor="t">
            <a:spAutoFit/>
          </a:bodyPr>
          <a:lstStyle/>
          <a:p>
            <a:pPr>
              <a:lnSpc>
                <a:spcPts val="5728"/>
              </a:lnSpc>
            </a:pPr>
            <a:br>
              <a:rPr lang="en-US" sz="4091" b="1" dirty="0">
                <a:solidFill>
                  <a:srgbClr val="FFFFFF"/>
                </a:solidFill>
                <a:latin typeface="Arimo Bold"/>
                <a:ea typeface="Arimo Bold"/>
                <a:cs typeface="Arimo Bold"/>
                <a:sym typeface="Arimo Bold"/>
              </a:rPr>
            </a:br>
            <a:r>
              <a:rPr lang="en-US" sz="4091" b="1" dirty="0">
                <a:solidFill>
                  <a:srgbClr val="FFFFFF"/>
                </a:solidFill>
                <a:latin typeface="Arimo Bold"/>
                <a:ea typeface="Arimo Bold"/>
                <a:cs typeface="Arimo Bold"/>
                <a:sym typeface="Arimo Bold"/>
              </a:rPr>
              <a:t>I3X – About the initiator  </a:t>
            </a:r>
          </a:p>
        </p:txBody>
      </p:sp>
      <p:sp>
        <p:nvSpPr>
          <p:cNvPr id="10" name="Rectangle 9">
            <a:extLst>
              <a:ext uri="{FF2B5EF4-FFF2-40B4-BE49-F238E27FC236}">
                <a16:creationId xmlns:a16="http://schemas.microsoft.com/office/drawing/2014/main" id="{B9A82AA3-0AA6-6CF4-068B-ECBCA04BDB39}"/>
              </a:ext>
            </a:extLst>
          </p:cNvPr>
          <p:cNvSpPr/>
          <p:nvPr/>
        </p:nvSpPr>
        <p:spPr>
          <a:xfrm>
            <a:off x="617740" y="2747969"/>
            <a:ext cx="6298334" cy="327852"/>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1. Background info</a:t>
            </a:r>
          </a:p>
        </p:txBody>
      </p:sp>
      <p:sp>
        <p:nvSpPr>
          <p:cNvPr id="14" name="TextBox 13">
            <a:extLst>
              <a:ext uri="{FF2B5EF4-FFF2-40B4-BE49-F238E27FC236}">
                <a16:creationId xmlns:a16="http://schemas.microsoft.com/office/drawing/2014/main" id="{99935A0E-A65F-64C5-128F-62BF5351E3BB}"/>
              </a:ext>
            </a:extLst>
          </p:cNvPr>
          <p:cNvSpPr txBox="1"/>
          <p:nvPr/>
        </p:nvSpPr>
        <p:spPr>
          <a:xfrm>
            <a:off x="609600" y="1729108"/>
            <a:ext cx="9144000" cy="776046"/>
          </a:xfrm>
          <a:prstGeom prst="rect">
            <a:avLst/>
          </a:prstGeom>
          <a:noFill/>
        </p:spPr>
        <p:txBody>
          <a:bodyPr wrap="square">
            <a:spAutoFit/>
          </a:bodyPr>
          <a:lstStyle/>
          <a:p>
            <a:pPr>
              <a:lnSpc>
                <a:spcPct val="107000"/>
              </a:lnSpc>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Name of Organization</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a:latin typeface="Aptos" panose="020B0004020202020204" pitchFamily="34" charset="0"/>
                <a:ea typeface="Aptos" panose="020B0004020202020204" pitchFamily="34" charset="0"/>
                <a:cs typeface="Times New Roman" panose="02020603050405020304" pitchFamily="18" charset="0"/>
              </a:rPr>
              <a:t>LUT University</a:t>
            </a:r>
            <a:endParaRPr lang="fi-FI"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Research Group/Department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a:t>
            </a:r>
            <a:r>
              <a:rPr lang="en-US" sz="1400" dirty="0">
                <a:latin typeface="Aptos" panose="020B0004020202020204" pitchFamily="34" charset="0"/>
              </a:rPr>
              <a:t> Research Group in the field of Industrial Engineering and Management</a:t>
            </a:r>
            <a:endParaRPr lang="fi-FI"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Country</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Finland</a:t>
            </a:r>
            <a:endParaRPr lang="fi-FI"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B3B00DCA-473A-E5FF-ECF3-974575335CAC}"/>
              </a:ext>
            </a:extLst>
          </p:cNvPr>
          <p:cNvSpPr/>
          <p:nvPr/>
        </p:nvSpPr>
        <p:spPr>
          <a:xfrm>
            <a:off x="617740" y="3067058"/>
            <a:ext cx="6298334" cy="169544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ptos" panose="020B0004020202020204" pitchFamily="34" charset="0"/>
              </a:rPr>
              <a:t>Short description of your organization</a:t>
            </a:r>
            <a:r>
              <a:rPr lang="en-US" sz="1600" dirty="0">
                <a:solidFill>
                  <a:schemeClr val="tx1"/>
                </a:solidFill>
                <a:latin typeface="Aptos" panose="020B0004020202020204" pitchFamily="34" charset="0"/>
              </a:rPr>
              <a:t>:</a:t>
            </a:r>
          </a:p>
          <a:p>
            <a:endParaRPr lang="en-US" sz="1600" dirty="0">
              <a:solidFill>
                <a:schemeClr val="tx1"/>
              </a:solidFill>
              <a:latin typeface="Aptos" panose="020B0004020202020204" pitchFamily="34" charset="0"/>
            </a:endParaRPr>
          </a:p>
          <a:p>
            <a:r>
              <a:rPr lang="en-US" sz="1600" dirty="0">
                <a:solidFill>
                  <a:schemeClr val="tx1"/>
                </a:solidFill>
                <a:latin typeface="Aptos" panose="020B0004020202020204" pitchFamily="34" charset="0"/>
              </a:rPr>
              <a:t>LUT University (</a:t>
            </a:r>
            <a:r>
              <a:rPr lang="en-US" sz="1600" dirty="0" err="1">
                <a:solidFill>
                  <a:schemeClr val="tx1"/>
                </a:solidFill>
                <a:latin typeface="Aptos" panose="020B0004020202020204" pitchFamily="34" charset="0"/>
              </a:rPr>
              <a:t>Kouvola</a:t>
            </a:r>
            <a:r>
              <a:rPr lang="en-US" sz="1600" dirty="0">
                <a:solidFill>
                  <a:schemeClr val="tx1"/>
                </a:solidFill>
                <a:latin typeface="Aptos" panose="020B0004020202020204" pitchFamily="34" charset="0"/>
              </a:rPr>
              <a:t>, Finland)</a:t>
            </a:r>
            <a:br>
              <a:rPr lang="en-US" sz="1600" dirty="0">
                <a:solidFill>
                  <a:schemeClr val="tx1"/>
                </a:solidFill>
                <a:latin typeface="Aptos" panose="020B0004020202020204" pitchFamily="34" charset="0"/>
              </a:rPr>
            </a:br>
            <a:endParaRPr lang="en-US" sz="1600" dirty="0">
              <a:solidFill>
                <a:schemeClr val="tx1"/>
              </a:solidFill>
              <a:latin typeface="Aptos" panose="020B0004020202020204" pitchFamily="34" charset="0"/>
            </a:endParaRPr>
          </a:p>
          <a:p>
            <a:r>
              <a:rPr lang="en-US" sz="1600" i="1" dirty="0">
                <a:solidFill>
                  <a:schemeClr val="tx1"/>
                </a:solidFill>
                <a:latin typeface="Aptos" panose="020B0004020202020204" pitchFamily="34" charset="0"/>
              </a:rPr>
              <a:t>Website</a:t>
            </a:r>
            <a:r>
              <a:rPr lang="en-US" sz="1600" dirty="0">
                <a:solidFill>
                  <a:schemeClr val="tx1"/>
                </a:solidFill>
                <a:latin typeface="Aptos" panose="020B0004020202020204" pitchFamily="34" charset="0"/>
              </a:rPr>
              <a:t>: </a:t>
            </a:r>
            <a:r>
              <a:rPr lang="en-US" sz="1600" dirty="0">
                <a:solidFill>
                  <a:schemeClr val="tx1"/>
                </a:solidFill>
                <a:latin typeface="Aptos" panose="020B0004020202020204" pitchFamily="34" charset="0"/>
                <a:hlinkClick r:id="rId3"/>
              </a:rPr>
              <a:t>https://www.lut.fi/en/about-us/campuses-and-regional-units/lut-kouvola</a:t>
            </a:r>
            <a:r>
              <a:rPr lang="en-US" sz="1600" dirty="0">
                <a:solidFill>
                  <a:schemeClr val="tx1"/>
                </a:solidFill>
                <a:latin typeface="Aptos" panose="020B0004020202020204" pitchFamily="34" charset="0"/>
              </a:rPr>
              <a:t> </a:t>
            </a:r>
          </a:p>
          <a:p>
            <a:endParaRPr lang="en-US" sz="1600" dirty="0">
              <a:solidFill>
                <a:schemeClr val="tx1"/>
              </a:solidFill>
              <a:latin typeface="Aptos" panose="020B0004020202020204" pitchFamily="34" charset="0"/>
            </a:endParaRPr>
          </a:p>
        </p:txBody>
      </p:sp>
      <p:sp>
        <p:nvSpPr>
          <p:cNvPr id="21" name="Rectangle 20">
            <a:extLst>
              <a:ext uri="{FF2B5EF4-FFF2-40B4-BE49-F238E27FC236}">
                <a16:creationId xmlns:a16="http://schemas.microsoft.com/office/drawing/2014/main" id="{53843F29-EA1E-994B-BC6A-C219A2FB8130}"/>
              </a:ext>
            </a:extLst>
          </p:cNvPr>
          <p:cNvSpPr/>
          <p:nvPr/>
        </p:nvSpPr>
        <p:spPr>
          <a:xfrm>
            <a:off x="7022873" y="2400632"/>
            <a:ext cx="10920920" cy="327852"/>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2. Research Group/Company Department</a:t>
            </a:r>
          </a:p>
        </p:txBody>
      </p:sp>
      <p:sp>
        <p:nvSpPr>
          <p:cNvPr id="22" name="Rectangle 21">
            <a:extLst>
              <a:ext uri="{FF2B5EF4-FFF2-40B4-BE49-F238E27FC236}">
                <a16:creationId xmlns:a16="http://schemas.microsoft.com/office/drawing/2014/main" id="{3A768AA0-4F07-FB22-9F83-1757BB3F49A9}"/>
              </a:ext>
            </a:extLst>
          </p:cNvPr>
          <p:cNvSpPr/>
          <p:nvPr/>
        </p:nvSpPr>
        <p:spPr>
          <a:xfrm>
            <a:off x="7022873" y="2722813"/>
            <a:ext cx="10920920" cy="311693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Aptos" panose="020B0004020202020204" pitchFamily="34" charset="0"/>
              </a:rPr>
              <a:t>Short description</a:t>
            </a:r>
            <a:r>
              <a:rPr lang="en-US" dirty="0">
                <a:solidFill>
                  <a:schemeClr val="tx1"/>
                </a:solidFill>
                <a:latin typeface="Aptos" panose="020B0004020202020204" pitchFamily="34" charset="0"/>
              </a:rPr>
              <a:t>: The </a:t>
            </a:r>
            <a:r>
              <a:rPr lang="en-US" dirty="0" err="1">
                <a:solidFill>
                  <a:schemeClr val="tx1"/>
                </a:solidFill>
                <a:latin typeface="Aptos" panose="020B0004020202020204" pitchFamily="34" charset="0"/>
              </a:rPr>
              <a:t>Kouvola</a:t>
            </a:r>
            <a:r>
              <a:rPr lang="en-US" dirty="0">
                <a:solidFill>
                  <a:schemeClr val="tx1"/>
                </a:solidFill>
                <a:latin typeface="Aptos" panose="020B0004020202020204" pitchFamily="34" charset="0"/>
              </a:rPr>
              <a:t> Research &amp; Innovation Unit at LUT University operates in the </a:t>
            </a:r>
            <a:r>
              <a:rPr lang="en-US" dirty="0" err="1">
                <a:solidFill>
                  <a:schemeClr val="tx1"/>
                </a:solidFill>
                <a:latin typeface="Aptos" panose="020B0004020202020204" pitchFamily="34" charset="0"/>
              </a:rPr>
              <a:t>Kymenlaakso</a:t>
            </a:r>
            <a:r>
              <a:rPr lang="en-US" dirty="0">
                <a:solidFill>
                  <a:schemeClr val="tx1"/>
                </a:solidFill>
                <a:latin typeface="Aptos" panose="020B0004020202020204" pitchFamily="34" charset="0"/>
              </a:rPr>
              <a:t> region — a strategic hub for bioeconomy, logistics, food-system transformation and sustainable industrial innovation.</a:t>
            </a:r>
          </a:p>
          <a:p>
            <a:endParaRPr lang="en-US" dirty="0">
              <a:solidFill>
                <a:schemeClr val="tx1"/>
              </a:solidFill>
              <a:latin typeface="Aptos" panose="020B0004020202020204" pitchFamily="34" charset="0"/>
            </a:endParaRPr>
          </a:p>
          <a:p>
            <a:r>
              <a:rPr lang="en-US" dirty="0">
                <a:solidFill>
                  <a:schemeClr val="tx1"/>
                </a:solidFill>
                <a:latin typeface="Aptos" panose="020B0004020202020204" pitchFamily="34" charset="0"/>
              </a:rPr>
              <a:t>Research group / department: Industrial Engineering and Management.</a:t>
            </a:r>
          </a:p>
          <a:p>
            <a:r>
              <a:rPr lang="en-US" dirty="0">
                <a:solidFill>
                  <a:schemeClr val="tx1"/>
                </a:solidFill>
                <a:latin typeface="Aptos" panose="020B0004020202020204" pitchFamily="34" charset="0"/>
              </a:rPr>
              <a:t>The </a:t>
            </a:r>
            <a:r>
              <a:rPr lang="en-US" dirty="0" err="1">
                <a:solidFill>
                  <a:schemeClr val="tx1"/>
                </a:solidFill>
                <a:latin typeface="Aptos" panose="020B0004020202020204" pitchFamily="34" charset="0"/>
              </a:rPr>
              <a:t>Kouvola</a:t>
            </a:r>
            <a:r>
              <a:rPr lang="en-US" dirty="0">
                <a:solidFill>
                  <a:schemeClr val="tx1"/>
                </a:solidFill>
                <a:latin typeface="Aptos" panose="020B0004020202020204" pitchFamily="34" charset="0"/>
              </a:rPr>
              <a:t> unit bridges industry, municipalities and research to co-design regenerative food systems, circular materials and resilient regional ecosystems.</a:t>
            </a:r>
          </a:p>
          <a:p>
            <a:endParaRPr lang="en-US" i="1" dirty="0">
              <a:solidFill>
                <a:schemeClr val="tx1"/>
              </a:solidFill>
              <a:latin typeface="Aptos" panose="020B0004020202020204" pitchFamily="34" charset="0"/>
            </a:endParaRPr>
          </a:p>
          <a:p>
            <a:r>
              <a:rPr lang="en-US" i="1" dirty="0">
                <a:solidFill>
                  <a:schemeClr val="tx1"/>
                </a:solidFill>
                <a:latin typeface="Aptos" panose="020B0004020202020204" pitchFamily="34" charset="0"/>
              </a:rPr>
              <a:t>Contact info</a:t>
            </a:r>
            <a:r>
              <a:rPr lang="en-US" dirty="0">
                <a:solidFill>
                  <a:schemeClr val="tx1"/>
                </a:solidFill>
                <a:latin typeface="Aptos" panose="020B0004020202020204" pitchFamily="34" charset="0"/>
              </a:rPr>
              <a:t>: Dr. </a:t>
            </a:r>
            <a:r>
              <a:rPr lang="en-GB" dirty="0">
                <a:solidFill>
                  <a:schemeClr val="tx1"/>
                </a:solidFill>
                <a:latin typeface="Aptos" panose="020B0004020202020204" pitchFamily="34" charset="0"/>
              </a:rPr>
              <a:t>Kateryna Kryzhanivska, </a:t>
            </a:r>
            <a:r>
              <a:rPr lang="pl-PL" dirty="0">
                <a:latin typeface="Aptos" panose="020B0004020202020204" pitchFamily="34" charset="0"/>
                <a:hlinkClick r:id="rId4"/>
              </a:rPr>
              <a:t>kateryna.kryzhanivska@lut.fi</a:t>
            </a:r>
            <a:br>
              <a:rPr lang="pl-PL" dirty="0">
                <a:latin typeface="Aptos" panose="020B0004020202020204" pitchFamily="34" charset="0"/>
              </a:rPr>
            </a:br>
            <a:r>
              <a:rPr lang="pl-PL" dirty="0">
                <a:solidFill>
                  <a:schemeClr val="tx1"/>
                </a:solidFill>
                <a:latin typeface="Aptos" panose="020B0004020202020204" pitchFamily="34" charset="0"/>
              </a:rPr>
              <a:t>Prof. Marko Torkkeli, </a:t>
            </a:r>
            <a:r>
              <a:rPr lang="pl-PL" dirty="0">
                <a:latin typeface="Aptos" panose="020B0004020202020204" pitchFamily="34" charset="0"/>
                <a:hlinkClick r:id="rId5"/>
              </a:rPr>
              <a:t>marko.torkkeli@lut.fi</a:t>
            </a:r>
            <a:endParaRPr lang="en-US" dirty="0">
              <a:solidFill>
                <a:schemeClr val="tx1"/>
              </a:solidFill>
              <a:latin typeface="Aptos" panose="020B0004020202020204" pitchFamily="34" charset="0"/>
            </a:endParaRPr>
          </a:p>
          <a:p>
            <a:endParaRPr lang="en-US" sz="1600" dirty="0">
              <a:solidFill>
                <a:schemeClr val="tx1"/>
              </a:solidFill>
              <a:latin typeface="Aptos" panose="020B0004020202020204" pitchFamily="34" charset="0"/>
            </a:endParaRPr>
          </a:p>
        </p:txBody>
      </p:sp>
      <p:sp>
        <p:nvSpPr>
          <p:cNvPr id="24" name="Rectangle 23">
            <a:extLst>
              <a:ext uri="{FF2B5EF4-FFF2-40B4-BE49-F238E27FC236}">
                <a16:creationId xmlns:a16="http://schemas.microsoft.com/office/drawing/2014/main" id="{B0109CB5-8973-10F4-51DB-565B94F596A2}"/>
              </a:ext>
            </a:extLst>
          </p:cNvPr>
          <p:cNvSpPr/>
          <p:nvPr/>
        </p:nvSpPr>
        <p:spPr>
          <a:xfrm>
            <a:off x="617739" y="4838472"/>
            <a:ext cx="6298336" cy="327852"/>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3. Expertise and available technologies within SMAR3TS project</a:t>
            </a:r>
          </a:p>
        </p:txBody>
      </p:sp>
      <p:sp>
        <p:nvSpPr>
          <p:cNvPr id="25" name="Rectangle 24">
            <a:extLst>
              <a:ext uri="{FF2B5EF4-FFF2-40B4-BE49-F238E27FC236}">
                <a16:creationId xmlns:a16="http://schemas.microsoft.com/office/drawing/2014/main" id="{6FFD596C-BD6A-C100-B759-2F4A486D3BB2}"/>
              </a:ext>
            </a:extLst>
          </p:cNvPr>
          <p:cNvSpPr/>
          <p:nvPr/>
        </p:nvSpPr>
        <p:spPr>
          <a:xfrm>
            <a:off x="617739" y="5157561"/>
            <a:ext cx="6298335" cy="462472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b="1" i="1" dirty="0">
              <a:solidFill>
                <a:schemeClr val="tx1"/>
              </a:solidFill>
              <a:latin typeface="Aptos" panose="020B0004020202020204" pitchFamily="34" charset="0"/>
            </a:endParaRPr>
          </a:p>
          <a:p>
            <a:endParaRPr lang="en-US" sz="1600" dirty="0">
              <a:solidFill>
                <a:schemeClr val="tx1"/>
              </a:solidFill>
              <a:latin typeface="Aptos" panose="020B0004020202020204" pitchFamily="34" charset="0"/>
            </a:endParaRPr>
          </a:p>
        </p:txBody>
      </p:sp>
      <p:sp>
        <p:nvSpPr>
          <p:cNvPr id="27" name="Rectangle 26">
            <a:extLst>
              <a:ext uri="{FF2B5EF4-FFF2-40B4-BE49-F238E27FC236}">
                <a16:creationId xmlns:a16="http://schemas.microsoft.com/office/drawing/2014/main" id="{2CA262CE-EBF1-D462-42D9-02A4AC6A8B99}"/>
              </a:ext>
            </a:extLst>
          </p:cNvPr>
          <p:cNvSpPr/>
          <p:nvPr/>
        </p:nvSpPr>
        <p:spPr>
          <a:xfrm>
            <a:off x="7022872" y="6004751"/>
            <a:ext cx="10920920" cy="432184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ptos" panose="020B0004020202020204" pitchFamily="34" charset="0"/>
            </a:endParaRPr>
          </a:p>
        </p:txBody>
      </p:sp>
      <p:sp>
        <p:nvSpPr>
          <p:cNvPr id="9" name="TextBox 8">
            <a:extLst>
              <a:ext uri="{FF2B5EF4-FFF2-40B4-BE49-F238E27FC236}">
                <a16:creationId xmlns:a16="http://schemas.microsoft.com/office/drawing/2014/main" id="{45125EF7-DDEE-84CD-DD8B-70C971A5245D}"/>
              </a:ext>
            </a:extLst>
          </p:cNvPr>
          <p:cNvSpPr txBox="1"/>
          <p:nvPr/>
        </p:nvSpPr>
        <p:spPr>
          <a:xfrm>
            <a:off x="7027605" y="5986943"/>
            <a:ext cx="10554859" cy="646331"/>
          </a:xfrm>
          <a:prstGeom prst="rect">
            <a:avLst/>
          </a:prstGeom>
          <a:noFill/>
        </p:spPr>
        <p:txBody>
          <a:bodyPr wrap="square" rtlCol="0">
            <a:spAutoFit/>
          </a:bodyPr>
          <a:lstStyle/>
          <a:p>
            <a:r>
              <a:rPr lang="en-US" dirty="0"/>
              <a:t>The following initiatives illustrate how the </a:t>
            </a:r>
            <a:r>
              <a:rPr lang="en-US" b="1" dirty="0"/>
              <a:t>I3X: Regenerative Food Systems for Boosting Climate Resilience in Regions</a:t>
            </a:r>
            <a:r>
              <a:rPr lang="en-US" dirty="0"/>
              <a:t> can be implemented through </a:t>
            </a:r>
            <a:r>
              <a:rPr lang="en-US" b="1" dirty="0"/>
              <a:t>concrete, high-impact innovation actions</a:t>
            </a:r>
            <a:r>
              <a:rPr lang="en-US" dirty="0"/>
              <a:t>.</a:t>
            </a:r>
          </a:p>
        </p:txBody>
      </p:sp>
      <p:sp>
        <p:nvSpPr>
          <p:cNvPr id="8" name="TextBox 7">
            <a:extLst>
              <a:ext uri="{FF2B5EF4-FFF2-40B4-BE49-F238E27FC236}">
                <a16:creationId xmlns:a16="http://schemas.microsoft.com/office/drawing/2014/main" id="{FA2FB63F-840A-7F68-F55F-3A495BBDC26B}"/>
              </a:ext>
            </a:extLst>
          </p:cNvPr>
          <p:cNvSpPr txBox="1"/>
          <p:nvPr/>
        </p:nvSpPr>
        <p:spPr>
          <a:xfrm>
            <a:off x="630028" y="5287319"/>
            <a:ext cx="6286046" cy="5078313"/>
          </a:xfrm>
          <a:prstGeom prst="rect">
            <a:avLst/>
          </a:prstGeom>
          <a:noFill/>
        </p:spPr>
        <p:txBody>
          <a:bodyPr wrap="square">
            <a:spAutoFit/>
          </a:bodyPr>
          <a:lstStyle/>
          <a:p>
            <a:pPr marL="342900" indent="-342900">
              <a:buAutoNum type="arabicPeriod"/>
            </a:pPr>
            <a:r>
              <a:rPr lang="en-US" sz="1800" b="1" i="1" dirty="0">
                <a:solidFill>
                  <a:schemeClr val="tx1"/>
                </a:solidFill>
                <a:latin typeface="Aptos" panose="020B0004020202020204" pitchFamily="34" charset="0"/>
              </a:rPr>
              <a:t>Expertise</a:t>
            </a:r>
            <a:r>
              <a:rPr lang="en-US" sz="1800" i="1" dirty="0">
                <a:solidFill>
                  <a:schemeClr val="tx1"/>
                </a:solidFill>
                <a:latin typeface="Aptos" panose="020B0004020202020204" pitchFamily="34" charset="0"/>
              </a:rPr>
              <a:t> of your research group/department and available technologies:</a:t>
            </a:r>
          </a:p>
          <a:p>
            <a:pPr marL="342900" indent="-342900">
              <a:buAutoNum type="arabicPeriod"/>
            </a:pPr>
            <a:endParaRPr lang="en-US" sz="1800" i="1" dirty="0">
              <a:solidFill>
                <a:schemeClr val="tx1"/>
              </a:solidFill>
              <a:latin typeface="Aptos" panose="020B0004020202020204" pitchFamily="34" charset="0"/>
            </a:endParaRPr>
          </a:p>
          <a:p>
            <a:r>
              <a:rPr lang="en-US" sz="1800" b="1" i="1" dirty="0">
                <a:solidFill>
                  <a:schemeClr val="tx1"/>
                </a:solidFill>
                <a:latin typeface="Aptos" panose="020B0004020202020204" pitchFamily="34" charset="0"/>
              </a:rPr>
              <a:t>The following expertise, methodologies and technological assets are available to support the implementation of this I3X:</a:t>
            </a:r>
          </a:p>
          <a:p>
            <a:endParaRPr lang="en-US" sz="1800" b="1" i="1" dirty="0">
              <a:solidFill>
                <a:schemeClr val="tx1"/>
              </a:solidFill>
              <a:latin typeface="Aptos" panose="020B0004020202020204" pitchFamily="34" charset="0"/>
            </a:endParaRPr>
          </a:p>
          <a:p>
            <a:r>
              <a:rPr lang="en-US" sz="1800" dirty="0">
                <a:solidFill>
                  <a:schemeClr val="tx1"/>
                </a:solidFill>
              </a:rPr>
              <a:t>1. Circular Bioeconomy &amp; Food Systems Expertise</a:t>
            </a:r>
          </a:p>
          <a:p>
            <a:r>
              <a:rPr lang="en-US" sz="1800" dirty="0">
                <a:solidFill>
                  <a:schemeClr val="tx1"/>
                </a:solidFill>
              </a:rPr>
              <a:t>2. Food Technology &amp; Novel Protein Development</a:t>
            </a:r>
          </a:p>
          <a:p>
            <a:r>
              <a:rPr lang="en-US" sz="1800" dirty="0">
                <a:solidFill>
                  <a:schemeClr val="tx1"/>
                </a:solidFill>
              </a:rPr>
              <a:t>3. Sustainable Packaging &amp; Bio-based Materials</a:t>
            </a:r>
          </a:p>
          <a:p>
            <a:r>
              <a:rPr lang="en-US" sz="1800" dirty="0">
                <a:solidFill>
                  <a:schemeClr val="tx1"/>
                </a:solidFill>
              </a:rPr>
              <a:t>4. Regional Food Logistics and Supply Chains</a:t>
            </a:r>
          </a:p>
          <a:p>
            <a:r>
              <a:rPr lang="en-US" sz="1800" dirty="0">
                <a:solidFill>
                  <a:schemeClr val="tx1"/>
                </a:solidFill>
              </a:rPr>
              <a:t>5. Digital &amp; Data-Driven Food Systems</a:t>
            </a:r>
          </a:p>
          <a:p>
            <a:r>
              <a:rPr lang="en-US" sz="1800" dirty="0">
                <a:solidFill>
                  <a:schemeClr val="tx1"/>
                </a:solidFill>
              </a:rPr>
              <a:t>6. Sustainability Assessment &amp; Decision Support</a:t>
            </a:r>
          </a:p>
          <a:p>
            <a:r>
              <a:rPr lang="en-US" sz="1800" dirty="0">
                <a:solidFill>
                  <a:schemeClr val="tx1"/>
                </a:solidFill>
              </a:rPr>
              <a:t>7. Business, Policy &amp; Innovation Dynamics</a:t>
            </a:r>
          </a:p>
          <a:p>
            <a:r>
              <a:rPr lang="en-US" sz="1800" dirty="0">
                <a:solidFill>
                  <a:schemeClr val="tx1"/>
                </a:solidFill>
              </a:rPr>
              <a:t>8. Regional Development &amp; Community Engagement</a:t>
            </a:r>
          </a:p>
          <a:p>
            <a:endParaRPr lang="en-US" sz="1800" b="1" i="1" dirty="0">
              <a:solidFill>
                <a:schemeClr val="tx1"/>
              </a:solidFill>
              <a:latin typeface="Aptos" panose="020B0004020202020204" pitchFamily="34" charset="0"/>
            </a:endParaRPr>
          </a:p>
          <a:p>
            <a:endParaRPr lang="en-US" sz="1800" b="1" i="1" dirty="0">
              <a:solidFill>
                <a:schemeClr val="tx1"/>
              </a:solidFill>
              <a:latin typeface="Aptos" panose="020B0004020202020204" pitchFamily="34" charset="0"/>
            </a:endParaRPr>
          </a:p>
          <a:p>
            <a:endParaRPr lang="en-US" sz="1800" b="1" i="1" dirty="0">
              <a:solidFill>
                <a:schemeClr val="tx1"/>
              </a:solidFill>
              <a:latin typeface="Aptos" panose="020B0004020202020204" pitchFamily="34" charset="0"/>
            </a:endParaRPr>
          </a:p>
        </p:txBody>
      </p:sp>
      <p:sp>
        <p:nvSpPr>
          <p:cNvPr id="11" name="TextBox 10">
            <a:extLst>
              <a:ext uri="{FF2B5EF4-FFF2-40B4-BE49-F238E27FC236}">
                <a16:creationId xmlns:a16="http://schemas.microsoft.com/office/drawing/2014/main" id="{B42138C0-E48D-A84A-FD89-C64FDF5B66BE}"/>
              </a:ext>
            </a:extLst>
          </p:cNvPr>
          <p:cNvSpPr txBox="1"/>
          <p:nvPr/>
        </p:nvSpPr>
        <p:spPr>
          <a:xfrm>
            <a:off x="7010400" y="6591300"/>
            <a:ext cx="10933392" cy="3693319"/>
          </a:xfrm>
          <a:prstGeom prst="rect">
            <a:avLst/>
          </a:prstGeom>
          <a:noFill/>
        </p:spPr>
        <p:txBody>
          <a:bodyPr wrap="square">
            <a:spAutoFit/>
          </a:bodyPr>
          <a:lstStyle/>
          <a:p>
            <a:pPr>
              <a:buNone/>
            </a:pPr>
            <a:r>
              <a:rPr lang="en-US" b="1" dirty="0"/>
              <a:t>1. Climate-resilient protein platform</a:t>
            </a:r>
          </a:p>
          <a:p>
            <a:pPr>
              <a:buNone/>
            </a:pPr>
            <a:r>
              <a:rPr lang="en-US" dirty="0"/>
              <a:t>Development of a </a:t>
            </a:r>
            <a:r>
              <a:rPr lang="en-US" b="1" dirty="0"/>
              <a:t>protein hub</a:t>
            </a:r>
            <a:r>
              <a:rPr lang="en-US" dirty="0"/>
              <a:t> using </a:t>
            </a:r>
            <a:r>
              <a:rPr lang="en-US" b="1" dirty="0"/>
              <a:t>plant-based, microbial and fermentation-based proteins</a:t>
            </a:r>
            <a:r>
              <a:rPr lang="en-US" dirty="0"/>
              <a:t> produced from </a:t>
            </a:r>
            <a:r>
              <a:rPr lang="en-US" b="1" dirty="0"/>
              <a:t>forestry and food-industry side-streams</a:t>
            </a:r>
            <a:r>
              <a:rPr lang="en-US" dirty="0"/>
              <a:t> in </a:t>
            </a:r>
            <a:r>
              <a:rPr lang="en-US" dirty="0" err="1"/>
              <a:t>Kymenlaakso</a:t>
            </a:r>
            <a:r>
              <a:rPr lang="en-US" dirty="0"/>
              <a:t>, focusing on:</a:t>
            </a:r>
            <a:br>
              <a:rPr lang="en-US" dirty="0"/>
            </a:br>
            <a:r>
              <a:rPr lang="en-US" dirty="0"/>
              <a:t>Low-carbon protein production; Use of local biomass; Nutrition and food security; Market-ready protein ingredients. </a:t>
            </a:r>
            <a:r>
              <a:rPr lang="en-US" b="1" dirty="0"/>
              <a:t>Strategic value: </a:t>
            </a:r>
            <a:r>
              <a:rPr lang="en-US" dirty="0"/>
              <a:t>Reducing dependency on imported protein while strengthening </a:t>
            </a:r>
            <a:r>
              <a:rPr lang="en-US" b="1" dirty="0"/>
              <a:t>regional resilience and climate mitigation</a:t>
            </a:r>
            <a:r>
              <a:rPr lang="en-US" dirty="0"/>
              <a:t>.</a:t>
            </a:r>
          </a:p>
          <a:p>
            <a:pPr>
              <a:buNone/>
            </a:pPr>
            <a:endParaRPr lang="en-US" dirty="0"/>
          </a:p>
          <a:p>
            <a:pPr>
              <a:buNone/>
            </a:pPr>
            <a:r>
              <a:rPr lang="en-US" b="1" dirty="0"/>
              <a:t>2. Bio-based and biodegradable packaging pilot</a:t>
            </a:r>
          </a:p>
          <a:p>
            <a:pPr>
              <a:buNone/>
            </a:pPr>
            <a:r>
              <a:rPr lang="en-US" dirty="0"/>
              <a:t>Creation of </a:t>
            </a:r>
            <a:r>
              <a:rPr lang="en-US" b="1" dirty="0"/>
              <a:t>bio-based food packaging</a:t>
            </a:r>
            <a:r>
              <a:rPr lang="en-US" dirty="0"/>
              <a:t> derived from </a:t>
            </a:r>
            <a:r>
              <a:rPr lang="en-US" b="1" dirty="0"/>
              <a:t>wood </a:t>
            </a:r>
            <a:r>
              <a:rPr lang="en-US" b="1" dirty="0" err="1"/>
              <a:t>fibres</a:t>
            </a:r>
            <a:r>
              <a:rPr lang="en-US" b="1" dirty="0"/>
              <a:t> and food side-streams</a:t>
            </a:r>
            <a:r>
              <a:rPr lang="en-US" dirty="0"/>
              <a:t>, tested in </a:t>
            </a:r>
            <a:r>
              <a:rPr lang="en-US" b="1" dirty="0"/>
              <a:t>local food and logistics companies</a:t>
            </a:r>
            <a:r>
              <a:rPr lang="en-US" dirty="0"/>
              <a:t>. </a:t>
            </a:r>
            <a:r>
              <a:rPr lang="en-US" b="1" dirty="0"/>
              <a:t>Focus on: </a:t>
            </a:r>
            <a:r>
              <a:rPr lang="en-US" dirty="0"/>
              <a:t>Circular materials; Food safety and shelf-life; Compostable and recyclable solutions; Industrial scalability </a:t>
            </a:r>
            <a:r>
              <a:rPr lang="en-US" b="1" dirty="0"/>
              <a:t>Strategic value: </a:t>
            </a:r>
            <a:r>
              <a:rPr lang="en-US" dirty="0"/>
              <a:t>Supporting the EU shift away from fossil plastics while enabling </a:t>
            </a:r>
            <a:r>
              <a:rPr lang="en-US" b="1" dirty="0"/>
              <a:t>sustainable food logistics</a:t>
            </a:r>
            <a:r>
              <a:rPr lang="en-US" dirty="0"/>
              <a:t>.</a:t>
            </a:r>
          </a:p>
          <a:p>
            <a:pPr>
              <a:buNone/>
            </a:pPr>
            <a:r>
              <a:rPr lang="en-US" dirty="0"/>
              <a:t>-&gt; See continuation on the next page</a:t>
            </a:r>
          </a:p>
        </p:txBody>
      </p:sp>
      <p:sp>
        <p:nvSpPr>
          <p:cNvPr id="12" name="Rectangle 11">
            <a:extLst>
              <a:ext uri="{FF2B5EF4-FFF2-40B4-BE49-F238E27FC236}">
                <a16:creationId xmlns:a16="http://schemas.microsoft.com/office/drawing/2014/main" id="{DFAFAE27-4E4B-980C-BA52-B0BCC803350E}"/>
              </a:ext>
            </a:extLst>
          </p:cNvPr>
          <p:cNvSpPr/>
          <p:nvPr/>
        </p:nvSpPr>
        <p:spPr>
          <a:xfrm>
            <a:off x="7022873" y="5704491"/>
            <a:ext cx="10920920" cy="300259"/>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4. Examples of strategically relevant Innovate3X Initiatives</a:t>
            </a:r>
          </a:p>
        </p:txBody>
      </p:sp>
    </p:spTree>
    <p:extLst>
      <p:ext uri="{BB962C8B-B14F-4D97-AF65-F5344CB8AC3E}">
        <p14:creationId xmlns:p14="http://schemas.microsoft.com/office/powerpoint/2010/main" val="140938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6FFD9-74F7-64FD-8FEF-9FF782F3F04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187F324-EC82-1EBE-6644-0EF787A5D442}"/>
              </a:ext>
            </a:extLst>
          </p:cNvPr>
          <p:cNvGrpSpPr/>
          <p:nvPr/>
        </p:nvGrpSpPr>
        <p:grpSpPr>
          <a:xfrm>
            <a:off x="617740" y="504715"/>
            <a:ext cx="17313580" cy="1267394"/>
            <a:chOff x="0" y="0"/>
            <a:chExt cx="4559955" cy="333799"/>
          </a:xfrm>
          <a:solidFill>
            <a:srgbClr val="17ADE4"/>
          </a:solidFill>
        </p:grpSpPr>
        <p:sp>
          <p:nvSpPr>
            <p:cNvPr id="3" name="Freeform 3">
              <a:extLst>
                <a:ext uri="{FF2B5EF4-FFF2-40B4-BE49-F238E27FC236}">
                  <a16:creationId xmlns:a16="http://schemas.microsoft.com/office/drawing/2014/main" id="{8B03DD4A-F8F1-4B7B-ECE5-36F4276F2441}"/>
                </a:ext>
              </a:extLst>
            </p:cNvPr>
            <p:cNvSpPr/>
            <p:nvPr/>
          </p:nvSpPr>
          <p:spPr>
            <a:xfrm>
              <a:off x="0" y="0"/>
              <a:ext cx="4559955" cy="333799"/>
            </a:xfrm>
            <a:custGeom>
              <a:avLst/>
              <a:gdLst/>
              <a:ahLst/>
              <a:cxnLst/>
              <a:rect l="l" t="t" r="r" b="b"/>
              <a:pathLst>
                <a:path w="4559955" h="333799">
                  <a:moveTo>
                    <a:pt x="0" y="0"/>
                  </a:moveTo>
                  <a:lnTo>
                    <a:pt x="4559955" y="0"/>
                  </a:lnTo>
                  <a:lnTo>
                    <a:pt x="4559955" y="333799"/>
                  </a:lnTo>
                  <a:lnTo>
                    <a:pt x="0" y="333799"/>
                  </a:lnTo>
                  <a:close/>
                </a:path>
              </a:pathLst>
            </a:custGeom>
            <a:grpFill/>
          </p:spPr>
          <p:txBody>
            <a:bodyPr/>
            <a:lstStyle/>
            <a:p>
              <a:endParaRPr lang="en-US" dirty="0"/>
            </a:p>
          </p:txBody>
        </p:sp>
        <p:sp>
          <p:nvSpPr>
            <p:cNvPr id="4" name="TextBox 4">
              <a:extLst>
                <a:ext uri="{FF2B5EF4-FFF2-40B4-BE49-F238E27FC236}">
                  <a16:creationId xmlns:a16="http://schemas.microsoft.com/office/drawing/2014/main" id="{96B71ABA-8B42-839C-C731-4A957F03DEE5}"/>
                </a:ext>
              </a:extLst>
            </p:cNvPr>
            <p:cNvSpPr txBox="1"/>
            <p:nvPr/>
          </p:nvSpPr>
          <p:spPr>
            <a:xfrm>
              <a:off x="0" y="-38100"/>
              <a:ext cx="4559955" cy="371899"/>
            </a:xfrm>
            <a:prstGeom prst="rect">
              <a:avLst/>
            </a:prstGeom>
            <a:solidFill>
              <a:srgbClr val="323292"/>
            </a:solidFill>
          </p:spPr>
          <p:txBody>
            <a:bodyPr lIns="50800" tIns="50800" rIns="50800" bIns="50800" rtlCol="0" anchor="ctr"/>
            <a:lstStyle/>
            <a:p>
              <a:pPr algn="ctr">
                <a:lnSpc>
                  <a:spcPts val="2659"/>
                </a:lnSpc>
              </a:pPr>
              <a:endParaRPr dirty="0">
                <a:solidFill>
                  <a:srgbClr val="38B6FF"/>
                </a:solidFill>
              </a:endParaRPr>
            </a:p>
          </p:txBody>
        </p:sp>
      </p:grpSp>
      <p:sp>
        <p:nvSpPr>
          <p:cNvPr id="5" name="Freeform 8">
            <a:extLst>
              <a:ext uri="{FF2B5EF4-FFF2-40B4-BE49-F238E27FC236}">
                <a16:creationId xmlns:a16="http://schemas.microsoft.com/office/drawing/2014/main" id="{B217A94D-A023-0BC1-4262-EFCA7ACB73F2}"/>
              </a:ext>
            </a:extLst>
          </p:cNvPr>
          <p:cNvSpPr/>
          <p:nvPr/>
        </p:nvSpPr>
        <p:spPr>
          <a:xfrm>
            <a:off x="15279327" y="133689"/>
            <a:ext cx="2303138" cy="2303138"/>
          </a:xfrm>
          <a:custGeom>
            <a:avLst/>
            <a:gdLst/>
            <a:ahLst/>
            <a:cxnLst/>
            <a:rect l="l" t="t" r="r" b="b"/>
            <a:pathLst>
              <a:path w="2303138" h="2303138">
                <a:moveTo>
                  <a:pt x="0" y="0"/>
                </a:moveTo>
                <a:lnTo>
                  <a:pt x="2303138" y="0"/>
                </a:lnTo>
                <a:lnTo>
                  <a:pt x="2303138" y="2303137"/>
                </a:lnTo>
                <a:lnTo>
                  <a:pt x="0" y="2303137"/>
                </a:lnTo>
                <a:lnTo>
                  <a:pt x="0" y="0"/>
                </a:lnTo>
                <a:close/>
              </a:path>
            </a:pathLst>
          </a:custGeom>
          <a:blipFill>
            <a:blip r:embed="rId2"/>
            <a:stretch>
              <a:fillRect/>
            </a:stretch>
          </a:blipFill>
        </p:spPr>
        <p:txBody>
          <a:bodyPr/>
          <a:lstStyle/>
          <a:p>
            <a:endParaRPr lang="en-US"/>
          </a:p>
        </p:txBody>
      </p:sp>
      <p:sp>
        <p:nvSpPr>
          <p:cNvPr id="6" name="TextBox 9">
            <a:extLst>
              <a:ext uri="{FF2B5EF4-FFF2-40B4-BE49-F238E27FC236}">
                <a16:creationId xmlns:a16="http://schemas.microsoft.com/office/drawing/2014/main" id="{042E1330-93DD-51BE-788C-329B66E43CC0}"/>
              </a:ext>
            </a:extLst>
          </p:cNvPr>
          <p:cNvSpPr txBox="1"/>
          <p:nvPr/>
        </p:nvSpPr>
        <p:spPr>
          <a:xfrm>
            <a:off x="914400" y="6586"/>
            <a:ext cx="14686604" cy="1398588"/>
          </a:xfrm>
          <a:prstGeom prst="rect">
            <a:avLst/>
          </a:prstGeom>
        </p:spPr>
        <p:txBody>
          <a:bodyPr wrap="square" lIns="0" tIns="0" rIns="0" bIns="0" rtlCol="0" anchor="t">
            <a:spAutoFit/>
          </a:bodyPr>
          <a:lstStyle/>
          <a:p>
            <a:pPr>
              <a:lnSpc>
                <a:spcPts val="5728"/>
              </a:lnSpc>
            </a:pPr>
            <a:br>
              <a:rPr lang="en-US" sz="4091" b="1" dirty="0">
                <a:solidFill>
                  <a:srgbClr val="FFFFFF"/>
                </a:solidFill>
                <a:latin typeface="Arimo Bold"/>
                <a:ea typeface="Arimo Bold"/>
                <a:cs typeface="Arimo Bold"/>
                <a:sym typeface="Arimo Bold"/>
              </a:rPr>
            </a:br>
            <a:r>
              <a:rPr lang="en-US" sz="4091" b="1" dirty="0">
                <a:solidFill>
                  <a:srgbClr val="FFFFFF"/>
                </a:solidFill>
                <a:latin typeface="Arimo Bold"/>
                <a:ea typeface="Arimo Bold"/>
                <a:cs typeface="Arimo Bold"/>
                <a:sym typeface="Arimo Bold"/>
              </a:rPr>
              <a:t>I3X – About the initiator  </a:t>
            </a:r>
          </a:p>
        </p:txBody>
      </p:sp>
      <p:sp>
        <p:nvSpPr>
          <p:cNvPr id="14" name="TextBox 13">
            <a:extLst>
              <a:ext uri="{FF2B5EF4-FFF2-40B4-BE49-F238E27FC236}">
                <a16:creationId xmlns:a16="http://schemas.microsoft.com/office/drawing/2014/main" id="{E988A22D-B262-20A0-95E1-0862A6A3E408}"/>
              </a:ext>
            </a:extLst>
          </p:cNvPr>
          <p:cNvSpPr txBox="1"/>
          <p:nvPr/>
        </p:nvSpPr>
        <p:spPr>
          <a:xfrm>
            <a:off x="543339" y="1850928"/>
            <a:ext cx="9144000" cy="776046"/>
          </a:xfrm>
          <a:prstGeom prst="rect">
            <a:avLst/>
          </a:prstGeom>
          <a:noFill/>
        </p:spPr>
        <p:txBody>
          <a:bodyPr wrap="square">
            <a:spAutoFit/>
          </a:bodyPr>
          <a:lstStyle/>
          <a:p>
            <a:pPr>
              <a:lnSpc>
                <a:spcPct val="107000"/>
              </a:lnSpc>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Name of Organization</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a:latin typeface="Aptos" panose="020B0004020202020204" pitchFamily="34" charset="0"/>
                <a:ea typeface="Aptos" panose="020B0004020202020204" pitchFamily="34" charset="0"/>
                <a:cs typeface="Times New Roman" panose="02020603050405020304" pitchFamily="18" charset="0"/>
              </a:rPr>
              <a:t>LUT University</a:t>
            </a:r>
            <a:endParaRPr lang="fi-FI"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Research Group/Department</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a:t>
            </a:r>
            <a:r>
              <a:rPr lang="en-US" sz="1400" dirty="0">
                <a:latin typeface="Aptos" panose="020B0004020202020204" pitchFamily="34" charset="0"/>
              </a:rPr>
              <a:t> Research Group in the field of Industrial Engineering and Management</a:t>
            </a:r>
            <a:endParaRPr lang="fi-FI"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Country</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UK</a:t>
            </a:r>
            <a:endParaRPr lang="fi-FI"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A749E628-E5EA-63F0-1059-14DE5C103A06}"/>
              </a:ext>
            </a:extLst>
          </p:cNvPr>
          <p:cNvSpPr/>
          <p:nvPr/>
        </p:nvSpPr>
        <p:spPr>
          <a:xfrm>
            <a:off x="617739" y="2853936"/>
            <a:ext cx="17313579" cy="344839"/>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4. Examples of strategically relevant Innovate-3X Initiatives</a:t>
            </a:r>
          </a:p>
        </p:txBody>
      </p:sp>
      <p:sp>
        <p:nvSpPr>
          <p:cNvPr id="27" name="Rectangle 26">
            <a:extLst>
              <a:ext uri="{FF2B5EF4-FFF2-40B4-BE49-F238E27FC236}">
                <a16:creationId xmlns:a16="http://schemas.microsoft.com/office/drawing/2014/main" id="{84C2D38E-DE7F-319D-BE38-597B0CB3751D}"/>
              </a:ext>
            </a:extLst>
          </p:cNvPr>
          <p:cNvSpPr/>
          <p:nvPr/>
        </p:nvSpPr>
        <p:spPr>
          <a:xfrm>
            <a:off x="637404" y="3408752"/>
            <a:ext cx="17293915" cy="447794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ptos" panose="020B0004020202020204" pitchFamily="34" charset="0"/>
            </a:endParaRPr>
          </a:p>
        </p:txBody>
      </p:sp>
      <p:sp>
        <p:nvSpPr>
          <p:cNvPr id="9" name="TextBox 8">
            <a:extLst>
              <a:ext uri="{FF2B5EF4-FFF2-40B4-BE49-F238E27FC236}">
                <a16:creationId xmlns:a16="http://schemas.microsoft.com/office/drawing/2014/main" id="{7828A8F0-4E88-E410-D3F0-DAF22C3EE80E}"/>
              </a:ext>
            </a:extLst>
          </p:cNvPr>
          <p:cNvSpPr txBox="1"/>
          <p:nvPr/>
        </p:nvSpPr>
        <p:spPr>
          <a:xfrm>
            <a:off x="637405" y="3429407"/>
            <a:ext cx="17293914" cy="4247317"/>
          </a:xfrm>
          <a:prstGeom prst="rect">
            <a:avLst/>
          </a:prstGeom>
          <a:noFill/>
        </p:spPr>
        <p:txBody>
          <a:bodyPr wrap="square" rtlCol="0">
            <a:spAutoFit/>
          </a:bodyPr>
          <a:lstStyle/>
          <a:p>
            <a:pPr>
              <a:buNone/>
            </a:pPr>
            <a:r>
              <a:rPr lang="en-US" b="1" dirty="0"/>
              <a:t>3. Food-waste-to-food innovation hub</a:t>
            </a:r>
          </a:p>
          <a:p>
            <a:pPr>
              <a:buNone/>
            </a:pPr>
            <a:r>
              <a:rPr lang="en-US" dirty="0"/>
              <a:t>Establishment of a </a:t>
            </a:r>
            <a:r>
              <a:rPr lang="en-US" b="1" dirty="0"/>
              <a:t>regional system</a:t>
            </a:r>
            <a:r>
              <a:rPr lang="en-US" dirty="0"/>
              <a:t> to recover food surplus from </a:t>
            </a:r>
            <a:r>
              <a:rPr lang="en-US" b="1" dirty="0"/>
              <a:t>retail, food service and processors</a:t>
            </a:r>
            <a:r>
              <a:rPr lang="en-US" dirty="0"/>
              <a:t> and convert it into </a:t>
            </a:r>
            <a:r>
              <a:rPr lang="en-US" b="1" dirty="0"/>
              <a:t>new food products, ingredients and animal feed</a:t>
            </a:r>
            <a:r>
              <a:rPr lang="en-US" dirty="0"/>
              <a:t>.</a:t>
            </a:r>
          </a:p>
          <a:p>
            <a:pPr>
              <a:buNone/>
            </a:pPr>
            <a:r>
              <a:rPr lang="en-US" b="1" dirty="0"/>
              <a:t>Focus on: </a:t>
            </a:r>
            <a:r>
              <a:rPr lang="en-US" dirty="0"/>
              <a:t>Waste prevention; Upcycling and safety; New business models; Social and environmental impact. </a:t>
            </a:r>
            <a:r>
              <a:rPr lang="en-US" b="1" dirty="0"/>
              <a:t>Strategic value:</a:t>
            </a:r>
            <a:r>
              <a:rPr lang="en-US" dirty="0"/>
              <a:t> Cutting emissions and costs while improving </a:t>
            </a:r>
            <a:r>
              <a:rPr lang="en-US" b="1" dirty="0"/>
              <a:t>nutrition access and circularity</a:t>
            </a:r>
            <a:r>
              <a:rPr lang="en-US" dirty="0"/>
              <a:t>.</a:t>
            </a:r>
          </a:p>
          <a:p>
            <a:pPr>
              <a:buNone/>
            </a:pPr>
            <a:br>
              <a:rPr lang="en-US" dirty="0"/>
            </a:br>
            <a:endParaRPr lang="en-US" dirty="0"/>
          </a:p>
          <a:p>
            <a:pPr>
              <a:buNone/>
            </a:pPr>
            <a:r>
              <a:rPr lang="en-US" b="1" dirty="0"/>
              <a:t>4. Climate-resilient food logistics demonstrator</a:t>
            </a:r>
          </a:p>
          <a:p>
            <a:pPr>
              <a:buNone/>
            </a:pPr>
            <a:r>
              <a:rPr lang="en-US" dirty="0"/>
              <a:t>Design and testing of </a:t>
            </a:r>
            <a:r>
              <a:rPr lang="en-US" b="1" dirty="0"/>
              <a:t>shorter, smarter food supply chains</a:t>
            </a:r>
            <a:r>
              <a:rPr lang="en-US" dirty="0"/>
              <a:t> linking </a:t>
            </a:r>
            <a:r>
              <a:rPr lang="en-US" b="1" dirty="0"/>
              <a:t>local producers, processors, logistics hubs and consumers</a:t>
            </a:r>
            <a:r>
              <a:rPr lang="en-US" dirty="0"/>
              <a:t> using </a:t>
            </a:r>
            <a:r>
              <a:rPr lang="en-US" b="1" dirty="0"/>
              <a:t>digital tracking and forecasting tools</a:t>
            </a:r>
            <a:r>
              <a:rPr lang="en-US" dirty="0"/>
              <a:t>.</a:t>
            </a:r>
          </a:p>
          <a:p>
            <a:pPr>
              <a:buNone/>
            </a:pPr>
            <a:r>
              <a:rPr lang="en-US" b="1" dirty="0"/>
              <a:t>Focus on: </a:t>
            </a:r>
            <a:r>
              <a:rPr lang="en-US" dirty="0"/>
              <a:t>Supply-chain resilience; Low-carbon logistics; Food traceability; Crisis preparedness. </a:t>
            </a:r>
            <a:r>
              <a:rPr lang="en-US" b="1" dirty="0"/>
              <a:t>Strategic value: </a:t>
            </a:r>
            <a:r>
              <a:rPr lang="en-US" dirty="0"/>
              <a:t>Building food-system stability under climate and geopolitical shocks.</a:t>
            </a:r>
          </a:p>
          <a:p>
            <a:pPr>
              <a:buNone/>
            </a:pPr>
            <a:br>
              <a:rPr lang="en-US" dirty="0"/>
            </a:br>
            <a:endParaRPr lang="en-US" dirty="0"/>
          </a:p>
          <a:p>
            <a:pPr>
              <a:buNone/>
            </a:pPr>
            <a:r>
              <a:rPr lang="en-US" b="1" dirty="0"/>
              <a:t>5. Regenerative food system living lab</a:t>
            </a:r>
          </a:p>
          <a:p>
            <a:pPr>
              <a:buNone/>
            </a:pPr>
            <a:r>
              <a:rPr lang="en-US" dirty="0"/>
              <a:t>Creation of a </a:t>
            </a:r>
            <a:r>
              <a:rPr lang="en-US" b="1" dirty="0"/>
              <a:t>regional living lab</a:t>
            </a:r>
            <a:r>
              <a:rPr lang="en-US" dirty="0"/>
              <a:t> where </a:t>
            </a:r>
            <a:r>
              <a:rPr lang="en-US" b="1" dirty="0"/>
              <a:t>farmers, food companies, municipalities, logistics operators and researchers</a:t>
            </a:r>
            <a:r>
              <a:rPr lang="en-US" dirty="0"/>
              <a:t> co-develop </a:t>
            </a:r>
            <a:r>
              <a:rPr lang="en-US" b="1" dirty="0"/>
              <a:t>climate-ready food solutions</a:t>
            </a:r>
            <a:r>
              <a:rPr lang="en-US" dirty="0"/>
              <a:t>.</a:t>
            </a:r>
          </a:p>
          <a:p>
            <a:pPr>
              <a:buNone/>
            </a:pPr>
            <a:r>
              <a:rPr lang="en-US" b="1" dirty="0"/>
              <a:t>Focus on: </a:t>
            </a:r>
            <a:r>
              <a:rPr lang="en-US" dirty="0"/>
              <a:t>Stakeholder co-creation; Pilot projects; Social acceptance; Market validation. </a:t>
            </a:r>
            <a:r>
              <a:rPr lang="en-US" b="1" dirty="0"/>
              <a:t>Strategic value: Supporting the </a:t>
            </a:r>
            <a:r>
              <a:rPr lang="en-US" b="1" dirty="0" err="1"/>
              <a:t>Kymenlaakso</a:t>
            </a:r>
            <a:r>
              <a:rPr lang="en-US" b="1" dirty="0"/>
              <a:t> region in becoming a</a:t>
            </a:r>
            <a:r>
              <a:rPr lang="en-US" dirty="0"/>
              <a:t> </a:t>
            </a:r>
            <a:r>
              <a:rPr lang="en-US" b="1" dirty="0"/>
              <a:t>European testbed for regenerative food systems</a:t>
            </a:r>
            <a:r>
              <a:rPr lang="en-US" dirty="0"/>
              <a:t>.</a:t>
            </a:r>
          </a:p>
        </p:txBody>
      </p:sp>
    </p:spTree>
    <p:extLst>
      <p:ext uri="{BB962C8B-B14F-4D97-AF65-F5344CB8AC3E}">
        <p14:creationId xmlns:p14="http://schemas.microsoft.com/office/powerpoint/2010/main" val="67094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5D90-533E-C7FC-D403-DD800D60E4C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E1ED79-F568-F4F3-3C1D-6EC5360028B3}"/>
              </a:ext>
            </a:extLst>
          </p:cNvPr>
          <p:cNvGrpSpPr/>
          <p:nvPr/>
        </p:nvGrpSpPr>
        <p:grpSpPr>
          <a:xfrm>
            <a:off x="617740" y="504715"/>
            <a:ext cx="17313580" cy="1267394"/>
            <a:chOff x="0" y="0"/>
            <a:chExt cx="4559955" cy="333799"/>
          </a:xfrm>
          <a:solidFill>
            <a:srgbClr val="17ADE4"/>
          </a:solidFill>
        </p:grpSpPr>
        <p:sp>
          <p:nvSpPr>
            <p:cNvPr id="3" name="Freeform 3">
              <a:extLst>
                <a:ext uri="{FF2B5EF4-FFF2-40B4-BE49-F238E27FC236}">
                  <a16:creationId xmlns:a16="http://schemas.microsoft.com/office/drawing/2014/main" id="{18D8B6FF-3E6B-EEC6-3A33-096163D6AB52}"/>
                </a:ext>
              </a:extLst>
            </p:cNvPr>
            <p:cNvSpPr/>
            <p:nvPr/>
          </p:nvSpPr>
          <p:spPr>
            <a:xfrm>
              <a:off x="0" y="0"/>
              <a:ext cx="4559955" cy="333799"/>
            </a:xfrm>
            <a:custGeom>
              <a:avLst/>
              <a:gdLst/>
              <a:ahLst/>
              <a:cxnLst/>
              <a:rect l="l" t="t" r="r" b="b"/>
              <a:pathLst>
                <a:path w="4559955" h="333799">
                  <a:moveTo>
                    <a:pt x="0" y="0"/>
                  </a:moveTo>
                  <a:lnTo>
                    <a:pt x="4559955" y="0"/>
                  </a:lnTo>
                  <a:lnTo>
                    <a:pt x="4559955" y="333799"/>
                  </a:lnTo>
                  <a:lnTo>
                    <a:pt x="0" y="333799"/>
                  </a:lnTo>
                  <a:close/>
                </a:path>
              </a:pathLst>
            </a:custGeom>
            <a:grpFill/>
          </p:spPr>
          <p:txBody>
            <a:bodyPr/>
            <a:lstStyle/>
            <a:p>
              <a:endParaRPr lang="en-US" dirty="0"/>
            </a:p>
          </p:txBody>
        </p:sp>
        <p:sp>
          <p:nvSpPr>
            <p:cNvPr id="4" name="TextBox 4">
              <a:extLst>
                <a:ext uri="{FF2B5EF4-FFF2-40B4-BE49-F238E27FC236}">
                  <a16:creationId xmlns:a16="http://schemas.microsoft.com/office/drawing/2014/main" id="{2870008B-C461-DDCF-C36A-AF07FE568E78}"/>
                </a:ext>
              </a:extLst>
            </p:cNvPr>
            <p:cNvSpPr txBox="1"/>
            <p:nvPr/>
          </p:nvSpPr>
          <p:spPr>
            <a:xfrm>
              <a:off x="0" y="-38100"/>
              <a:ext cx="4559955" cy="371899"/>
            </a:xfrm>
            <a:prstGeom prst="rect">
              <a:avLst/>
            </a:prstGeom>
            <a:solidFill>
              <a:srgbClr val="2D2F92"/>
            </a:solidFill>
          </p:spPr>
          <p:txBody>
            <a:bodyPr lIns="50800" tIns="50800" rIns="50800" bIns="50800" rtlCol="0" anchor="ctr"/>
            <a:lstStyle/>
            <a:p>
              <a:pPr algn="ctr">
                <a:lnSpc>
                  <a:spcPts val="2659"/>
                </a:lnSpc>
              </a:pPr>
              <a:endParaRPr dirty="0">
                <a:solidFill>
                  <a:srgbClr val="38B6FF"/>
                </a:solidFill>
              </a:endParaRPr>
            </a:p>
          </p:txBody>
        </p:sp>
      </p:grpSp>
      <p:sp>
        <p:nvSpPr>
          <p:cNvPr id="5" name="Freeform 8">
            <a:extLst>
              <a:ext uri="{FF2B5EF4-FFF2-40B4-BE49-F238E27FC236}">
                <a16:creationId xmlns:a16="http://schemas.microsoft.com/office/drawing/2014/main" id="{BDE82AB9-1066-8205-5AF8-61081D69DE58}"/>
              </a:ext>
            </a:extLst>
          </p:cNvPr>
          <p:cNvSpPr/>
          <p:nvPr/>
        </p:nvSpPr>
        <p:spPr>
          <a:xfrm>
            <a:off x="15279327" y="133689"/>
            <a:ext cx="2303138" cy="2303138"/>
          </a:xfrm>
          <a:custGeom>
            <a:avLst/>
            <a:gdLst/>
            <a:ahLst/>
            <a:cxnLst/>
            <a:rect l="l" t="t" r="r" b="b"/>
            <a:pathLst>
              <a:path w="2303138" h="2303138">
                <a:moveTo>
                  <a:pt x="0" y="0"/>
                </a:moveTo>
                <a:lnTo>
                  <a:pt x="2303138" y="0"/>
                </a:lnTo>
                <a:lnTo>
                  <a:pt x="2303138" y="2303137"/>
                </a:lnTo>
                <a:lnTo>
                  <a:pt x="0" y="2303137"/>
                </a:lnTo>
                <a:lnTo>
                  <a:pt x="0" y="0"/>
                </a:lnTo>
                <a:close/>
              </a:path>
            </a:pathLst>
          </a:custGeom>
          <a:blipFill>
            <a:blip r:embed="rId2"/>
            <a:stretch>
              <a:fillRect/>
            </a:stretch>
          </a:blipFill>
        </p:spPr>
        <p:txBody>
          <a:bodyPr/>
          <a:lstStyle/>
          <a:p>
            <a:endParaRPr lang="en-US"/>
          </a:p>
        </p:txBody>
      </p:sp>
      <p:sp>
        <p:nvSpPr>
          <p:cNvPr id="6" name="TextBox 9">
            <a:extLst>
              <a:ext uri="{FF2B5EF4-FFF2-40B4-BE49-F238E27FC236}">
                <a16:creationId xmlns:a16="http://schemas.microsoft.com/office/drawing/2014/main" id="{DA600E00-773E-43FD-CB35-77F174EE7361}"/>
              </a:ext>
            </a:extLst>
          </p:cNvPr>
          <p:cNvSpPr txBox="1"/>
          <p:nvPr/>
        </p:nvSpPr>
        <p:spPr>
          <a:xfrm>
            <a:off x="914400" y="6586"/>
            <a:ext cx="14686604" cy="1398588"/>
          </a:xfrm>
          <a:prstGeom prst="rect">
            <a:avLst/>
          </a:prstGeom>
        </p:spPr>
        <p:txBody>
          <a:bodyPr wrap="square" lIns="0" tIns="0" rIns="0" bIns="0" rtlCol="0" anchor="t">
            <a:spAutoFit/>
          </a:bodyPr>
          <a:lstStyle/>
          <a:p>
            <a:pPr>
              <a:lnSpc>
                <a:spcPts val="5728"/>
              </a:lnSpc>
            </a:pPr>
            <a:br>
              <a:rPr lang="en-US" sz="4091" b="1" dirty="0">
                <a:solidFill>
                  <a:srgbClr val="FFFFFF"/>
                </a:solidFill>
                <a:latin typeface="Arimo Bold"/>
                <a:ea typeface="Arimo Bold"/>
                <a:cs typeface="Arimo Bold"/>
                <a:sym typeface="Arimo Bold"/>
              </a:rPr>
            </a:br>
            <a:r>
              <a:rPr lang="en-US" sz="4091" b="1" dirty="0">
                <a:solidFill>
                  <a:srgbClr val="FFFFFF"/>
                </a:solidFill>
                <a:latin typeface="Arimo Bold"/>
                <a:ea typeface="Arimo Bold"/>
                <a:cs typeface="Arimo Bold"/>
                <a:sym typeface="Arimo Bold"/>
              </a:rPr>
              <a:t>I3X – Alignment to R3 and to WPs</a:t>
            </a:r>
          </a:p>
        </p:txBody>
      </p:sp>
      <p:sp>
        <p:nvSpPr>
          <p:cNvPr id="22" name="Rectangle 21">
            <a:extLst>
              <a:ext uri="{FF2B5EF4-FFF2-40B4-BE49-F238E27FC236}">
                <a16:creationId xmlns:a16="http://schemas.microsoft.com/office/drawing/2014/main" id="{DFEE37C6-0657-3242-1856-EE70D3BABAF9}"/>
              </a:ext>
            </a:extLst>
          </p:cNvPr>
          <p:cNvSpPr/>
          <p:nvPr/>
        </p:nvSpPr>
        <p:spPr>
          <a:xfrm>
            <a:off x="617741" y="3298770"/>
            <a:ext cx="17313580" cy="268292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110857B-396E-DF85-454E-9A62C307D657}"/>
              </a:ext>
            </a:extLst>
          </p:cNvPr>
          <p:cNvSpPr txBox="1"/>
          <p:nvPr/>
        </p:nvSpPr>
        <p:spPr>
          <a:xfrm>
            <a:off x="617741" y="3330971"/>
            <a:ext cx="17313580" cy="1323439"/>
          </a:xfrm>
          <a:prstGeom prst="rect">
            <a:avLst/>
          </a:prstGeom>
          <a:noFill/>
        </p:spPr>
        <p:txBody>
          <a:bodyPr wrap="square">
            <a:spAutoFit/>
          </a:bodyPr>
          <a:lstStyle/>
          <a:p>
            <a:pPr marL="342900" indent="-342900" algn="just">
              <a:buAutoNum type="arabicParenR"/>
            </a:pPr>
            <a:r>
              <a:rPr lang="en-US" sz="1600" b="1" i="1" kern="100" dirty="0">
                <a:latin typeface="Aptos" panose="020B0004020202020204" pitchFamily="34" charset="0"/>
                <a:ea typeface="Aptos" panose="020B0004020202020204" pitchFamily="34" charset="0"/>
                <a:cs typeface="Times New Roman" panose="02020603050405020304" pitchFamily="18" charset="0"/>
              </a:rPr>
              <a:t>Specify here: </a:t>
            </a:r>
            <a:r>
              <a:rPr lang="en-US" sz="1600" i="1" kern="100" dirty="0">
                <a:latin typeface="Aptos" panose="020B0004020202020204" pitchFamily="34" charset="0"/>
                <a:cs typeface="Times New Roman" panose="02020603050405020304" pitchFamily="18" charset="0"/>
              </a:rPr>
              <a:t>one or several SMAR3TS domains that are relevant to the work of your organization/research and innovation team.</a:t>
            </a:r>
          </a:p>
          <a:p>
            <a:pPr algn="just"/>
            <a:endParaRPr lang="en-US" sz="1600" kern="100" dirty="0">
              <a:latin typeface="Aptos" panose="020B0004020202020204" pitchFamily="34" charset="0"/>
              <a:cs typeface="Times New Roman" panose="02020603050405020304" pitchFamily="18" charset="0"/>
            </a:endParaRPr>
          </a:p>
          <a:p>
            <a:pPr algn="just"/>
            <a:endParaRPr lang="en-US" sz="1400" kern="100" dirty="0">
              <a:latin typeface="Aptos" panose="020B0004020202020204" pitchFamily="34" charset="0"/>
              <a:cs typeface="Times New Roman" panose="02020603050405020304" pitchFamily="18" charset="0"/>
            </a:endParaRPr>
          </a:p>
          <a:p>
            <a:r>
              <a:rPr lang="en-GB" dirty="0"/>
              <a:t>This I3X is aligned primarily with the </a:t>
            </a:r>
            <a:r>
              <a:rPr lang="en-GB" b="1" dirty="0"/>
              <a:t>Nutrition</a:t>
            </a:r>
            <a:r>
              <a:rPr lang="en-GB" dirty="0"/>
              <a:t> work package.</a:t>
            </a:r>
            <a:endParaRPr lang="fi-FI" dirty="0"/>
          </a:p>
          <a:p>
            <a:pPr algn="just"/>
            <a:endParaRPr lang="fi-FI" sz="1400" kern="100" dirty="0">
              <a:latin typeface="Aptos" panose="020B0004020202020204" pitchFamily="34" charset="0"/>
              <a:cs typeface="Times New Roman" panose="02020603050405020304" pitchFamily="18" charset="0"/>
            </a:endParaRPr>
          </a:p>
        </p:txBody>
      </p:sp>
      <p:pic>
        <p:nvPicPr>
          <p:cNvPr id="24" name="Picture 23" descr="Staff Mobility to Action Resilient, Restorative, and Regenerative Transitions &amp; Societies ">
            <a:extLst>
              <a:ext uri="{FF2B5EF4-FFF2-40B4-BE49-F238E27FC236}">
                <a16:creationId xmlns:a16="http://schemas.microsoft.com/office/drawing/2014/main" id="{0E422475-3E1B-C8FC-1911-9A068CFA22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13137"/>
            <a:ext cx="5110165" cy="926260"/>
          </a:xfrm>
          <a:prstGeom prst="rect">
            <a:avLst/>
          </a:prstGeom>
          <a:noFill/>
          <a:ln>
            <a:noFill/>
          </a:ln>
        </p:spPr>
      </p:pic>
      <p:sp>
        <p:nvSpPr>
          <p:cNvPr id="25" name="Rectangle 24">
            <a:extLst>
              <a:ext uri="{FF2B5EF4-FFF2-40B4-BE49-F238E27FC236}">
                <a16:creationId xmlns:a16="http://schemas.microsoft.com/office/drawing/2014/main" id="{B52E0135-2551-5609-BB41-D234FB86A658}"/>
              </a:ext>
            </a:extLst>
          </p:cNvPr>
          <p:cNvSpPr/>
          <p:nvPr/>
        </p:nvSpPr>
        <p:spPr>
          <a:xfrm>
            <a:off x="617740" y="6410892"/>
            <a:ext cx="17313580" cy="335155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E843DDA-8048-6CD6-87D6-B13FD9D5D0C8}"/>
              </a:ext>
            </a:extLst>
          </p:cNvPr>
          <p:cNvSpPr txBox="1"/>
          <p:nvPr/>
        </p:nvSpPr>
        <p:spPr>
          <a:xfrm>
            <a:off x="617740" y="6443092"/>
            <a:ext cx="17313580" cy="2739211"/>
          </a:xfrm>
          <a:prstGeom prst="rect">
            <a:avLst/>
          </a:prstGeom>
          <a:noFill/>
        </p:spPr>
        <p:txBody>
          <a:bodyPr wrap="square">
            <a:spAutoFit/>
          </a:bodyPr>
          <a:lstStyle/>
          <a:p>
            <a:pPr algn="just">
              <a:buNone/>
            </a:pPr>
            <a:r>
              <a:rPr lang="en-US" sz="1600" b="1" i="1" kern="100" dirty="0">
                <a:latin typeface="Aptos" panose="020B0004020202020204" pitchFamily="34" charset="0"/>
                <a:ea typeface="Aptos" panose="020B0004020202020204" pitchFamily="34" charset="0"/>
                <a:cs typeface="Times New Roman" panose="02020603050405020304" pitchFamily="18" charset="0"/>
              </a:rPr>
              <a:t>2</a:t>
            </a:r>
            <a:r>
              <a:rPr lang="en-US" sz="1600" i="1" kern="100" dirty="0">
                <a:latin typeface="Aptos" panose="020B0004020202020204" pitchFamily="34" charset="0"/>
                <a:cs typeface="Times New Roman" panose="02020603050405020304" pitchFamily="18" charset="0"/>
              </a:rPr>
              <a:t>) </a:t>
            </a:r>
            <a:r>
              <a:rPr lang="en-US" sz="1600" b="1" i="1" kern="100" dirty="0">
                <a:latin typeface="Aptos" panose="020B0004020202020204" pitchFamily="34" charset="0"/>
                <a:ea typeface="Aptos" panose="020B0004020202020204" pitchFamily="34" charset="0"/>
                <a:cs typeface="Times New Roman" panose="02020603050405020304" pitchFamily="18" charset="0"/>
              </a:rPr>
              <a:t>Specify here: </a:t>
            </a:r>
            <a:r>
              <a:rPr lang="en-US" sz="1600" i="1" u="sng" kern="100" dirty="0">
                <a:latin typeface="Aptos" panose="020B0004020202020204" pitchFamily="34" charset="0"/>
                <a:cs typeface="Times New Roman" panose="02020603050405020304" pitchFamily="18" charset="0"/>
              </a:rPr>
              <a:t>alignment</a:t>
            </a:r>
            <a:r>
              <a:rPr lang="en-US" sz="1600" i="1" kern="100" dirty="0">
                <a:latin typeface="Aptos" panose="020B0004020202020204" pitchFamily="34" charset="0"/>
                <a:cs typeface="Times New Roman" panose="02020603050405020304" pitchFamily="18" charset="0"/>
              </a:rPr>
              <a:t> of the work of your organization/research and innovation team with one or several </a:t>
            </a:r>
            <a:r>
              <a:rPr lang="en-US" sz="1600" i="1" u="sng" kern="100" dirty="0">
                <a:latin typeface="Aptos" panose="020B0004020202020204" pitchFamily="34" charset="0"/>
                <a:cs typeface="Times New Roman" panose="02020603050405020304" pitchFamily="18" charset="0"/>
              </a:rPr>
              <a:t>SMAR3TS focus areas </a:t>
            </a:r>
            <a:r>
              <a:rPr lang="en-US" sz="1600" i="1" kern="100" dirty="0">
                <a:latin typeface="Aptos" panose="020B0004020202020204" pitchFamily="34" charset="0"/>
                <a:cs typeface="Times New Roman" panose="02020603050405020304" pitchFamily="18" charset="0"/>
              </a:rPr>
              <a:t>on Resilience, Restoration, and Regeneration. Share examples.</a:t>
            </a:r>
          </a:p>
          <a:p>
            <a:pPr algn="just">
              <a:buNone/>
            </a:pPr>
            <a:endParaRPr lang="en-US" sz="1600" i="1" kern="100" dirty="0">
              <a:latin typeface="Aptos" panose="020B0004020202020204" pitchFamily="34" charset="0"/>
              <a:cs typeface="Times New Roman" panose="02020603050405020304" pitchFamily="18" charset="0"/>
            </a:endParaRPr>
          </a:p>
          <a:p>
            <a:r>
              <a:rPr lang="en-GB" b="1" dirty="0"/>
              <a:t>This I3X aims to contribute to:</a:t>
            </a:r>
          </a:p>
          <a:p>
            <a:endParaRPr lang="fi-FI" dirty="0"/>
          </a:p>
          <a:p>
            <a:r>
              <a:rPr lang="en-GB" b="1" dirty="0"/>
              <a:t>Resilience</a:t>
            </a:r>
            <a:r>
              <a:rPr lang="en-GB" dirty="0"/>
              <a:t>: By strengthening regional- and national-level food systems' robustness under climate, economic, and security shocks, through digital and collaborative innovation.</a:t>
            </a:r>
            <a:br>
              <a:rPr lang="en-GB" dirty="0"/>
            </a:br>
            <a:r>
              <a:rPr lang="en-GB" b="1" dirty="0"/>
              <a:t>Restoration</a:t>
            </a:r>
            <a:r>
              <a:rPr lang="en-GB" dirty="0"/>
              <a:t>: By reducing emissions and environmental degradation in food production and materials.</a:t>
            </a:r>
            <a:br>
              <a:rPr lang="en-GB" dirty="0"/>
            </a:br>
            <a:r>
              <a:rPr lang="en-GB" b="1" dirty="0"/>
              <a:t>Regeneration</a:t>
            </a:r>
            <a:r>
              <a:rPr lang="en-GB" dirty="0"/>
              <a:t>: By rebuilding regional capacity for circular, low-carbon and equitable food systems that support long-term wellbeing.</a:t>
            </a:r>
            <a:endParaRPr lang="fi-FI" dirty="0"/>
          </a:p>
          <a:p>
            <a:r>
              <a:rPr lang="en-GB" dirty="0"/>
              <a:t> </a:t>
            </a:r>
            <a:endParaRPr lang="fi-FI" dirty="0"/>
          </a:p>
          <a:p>
            <a:pPr algn="just">
              <a:buNone/>
            </a:pPr>
            <a:endParaRPr lang="en-US" sz="1600" i="1" kern="100" dirty="0">
              <a:latin typeface="Aptos" panose="020B0004020202020204" pitchFamily="34" charset="0"/>
              <a:cs typeface="Times New Roman" panose="02020603050405020304" pitchFamily="18" charset="0"/>
            </a:endParaRPr>
          </a:p>
          <a:p>
            <a:pPr algn="just">
              <a:buNone/>
            </a:pPr>
            <a:endParaRPr lang="en-US" sz="1600" i="1" kern="100" dirty="0">
              <a:latin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345FC1C5-B32C-8882-1099-2333C531CCED}"/>
              </a:ext>
            </a:extLst>
          </p:cNvPr>
          <p:cNvSpPr txBox="1"/>
          <p:nvPr/>
        </p:nvSpPr>
        <p:spPr>
          <a:xfrm>
            <a:off x="228600" y="2341646"/>
            <a:ext cx="1828800" cy="674928"/>
          </a:xfrm>
          <a:prstGeom prst="rect">
            <a:avLst/>
          </a:prstGeom>
          <a:noFill/>
        </p:spPr>
        <p:txBody>
          <a:bodyPr wrap="square">
            <a:spAutoFit/>
          </a:bodyPr>
          <a:lstStyle/>
          <a:p>
            <a:pPr algn="ctr">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SMAR3TS domains</a:t>
            </a:r>
            <a:r>
              <a:rPr lang="de-DE"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C944CF8-7C6A-A1AC-43A3-0C6830F066DE}"/>
              </a:ext>
            </a:extLst>
          </p:cNvPr>
          <p:cNvSpPr/>
          <p:nvPr/>
        </p:nvSpPr>
        <p:spPr>
          <a:xfrm>
            <a:off x="1752600" y="2125577"/>
            <a:ext cx="1219200" cy="1140992"/>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30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86EB-B7B0-000D-9879-4C2B173813F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E5CFFE2-0E30-AB0D-6EAD-140D320744A1}"/>
              </a:ext>
            </a:extLst>
          </p:cNvPr>
          <p:cNvGrpSpPr/>
          <p:nvPr/>
        </p:nvGrpSpPr>
        <p:grpSpPr>
          <a:xfrm>
            <a:off x="617740" y="504715"/>
            <a:ext cx="17313580" cy="1267394"/>
            <a:chOff x="0" y="0"/>
            <a:chExt cx="4559955" cy="333799"/>
          </a:xfrm>
          <a:solidFill>
            <a:srgbClr val="17ADE4"/>
          </a:solidFill>
        </p:grpSpPr>
        <p:sp>
          <p:nvSpPr>
            <p:cNvPr id="3" name="Freeform 3">
              <a:extLst>
                <a:ext uri="{FF2B5EF4-FFF2-40B4-BE49-F238E27FC236}">
                  <a16:creationId xmlns:a16="http://schemas.microsoft.com/office/drawing/2014/main" id="{0FAB7FC9-9761-91B7-C289-30FB136C5209}"/>
                </a:ext>
              </a:extLst>
            </p:cNvPr>
            <p:cNvSpPr/>
            <p:nvPr/>
          </p:nvSpPr>
          <p:spPr>
            <a:xfrm>
              <a:off x="0" y="0"/>
              <a:ext cx="4559955" cy="333799"/>
            </a:xfrm>
            <a:custGeom>
              <a:avLst/>
              <a:gdLst/>
              <a:ahLst/>
              <a:cxnLst/>
              <a:rect l="l" t="t" r="r" b="b"/>
              <a:pathLst>
                <a:path w="4559955" h="333799">
                  <a:moveTo>
                    <a:pt x="0" y="0"/>
                  </a:moveTo>
                  <a:lnTo>
                    <a:pt x="4559955" y="0"/>
                  </a:lnTo>
                  <a:lnTo>
                    <a:pt x="4559955" y="333799"/>
                  </a:lnTo>
                  <a:lnTo>
                    <a:pt x="0" y="333799"/>
                  </a:lnTo>
                  <a:close/>
                </a:path>
              </a:pathLst>
            </a:custGeom>
            <a:grpFill/>
          </p:spPr>
          <p:txBody>
            <a:bodyPr/>
            <a:lstStyle/>
            <a:p>
              <a:endParaRPr lang="en-US" dirty="0"/>
            </a:p>
          </p:txBody>
        </p:sp>
        <p:sp>
          <p:nvSpPr>
            <p:cNvPr id="4" name="TextBox 4">
              <a:extLst>
                <a:ext uri="{FF2B5EF4-FFF2-40B4-BE49-F238E27FC236}">
                  <a16:creationId xmlns:a16="http://schemas.microsoft.com/office/drawing/2014/main" id="{B27E598D-315C-5CAA-6174-8B2354A72A05}"/>
                </a:ext>
              </a:extLst>
            </p:cNvPr>
            <p:cNvSpPr txBox="1"/>
            <p:nvPr/>
          </p:nvSpPr>
          <p:spPr>
            <a:xfrm>
              <a:off x="0" y="-38100"/>
              <a:ext cx="4559955" cy="371899"/>
            </a:xfrm>
            <a:prstGeom prst="rect">
              <a:avLst/>
            </a:prstGeom>
            <a:solidFill>
              <a:srgbClr val="2D2F92"/>
            </a:solidFill>
          </p:spPr>
          <p:txBody>
            <a:bodyPr lIns="50800" tIns="50800" rIns="50800" bIns="50800" rtlCol="0" anchor="ctr"/>
            <a:lstStyle/>
            <a:p>
              <a:pPr algn="ctr">
                <a:lnSpc>
                  <a:spcPts val="2659"/>
                </a:lnSpc>
              </a:pPr>
              <a:endParaRPr dirty="0">
                <a:solidFill>
                  <a:srgbClr val="38B6FF"/>
                </a:solidFill>
              </a:endParaRPr>
            </a:p>
          </p:txBody>
        </p:sp>
      </p:grpSp>
      <p:sp>
        <p:nvSpPr>
          <p:cNvPr id="5" name="Freeform 8">
            <a:extLst>
              <a:ext uri="{FF2B5EF4-FFF2-40B4-BE49-F238E27FC236}">
                <a16:creationId xmlns:a16="http://schemas.microsoft.com/office/drawing/2014/main" id="{D693E3D0-16C5-193B-3D39-F18BD5884A02}"/>
              </a:ext>
            </a:extLst>
          </p:cNvPr>
          <p:cNvSpPr/>
          <p:nvPr/>
        </p:nvSpPr>
        <p:spPr>
          <a:xfrm>
            <a:off x="15279327" y="133689"/>
            <a:ext cx="2303138" cy="2303138"/>
          </a:xfrm>
          <a:custGeom>
            <a:avLst/>
            <a:gdLst/>
            <a:ahLst/>
            <a:cxnLst/>
            <a:rect l="l" t="t" r="r" b="b"/>
            <a:pathLst>
              <a:path w="2303138" h="2303138">
                <a:moveTo>
                  <a:pt x="0" y="0"/>
                </a:moveTo>
                <a:lnTo>
                  <a:pt x="2303138" y="0"/>
                </a:lnTo>
                <a:lnTo>
                  <a:pt x="2303138" y="2303137"/>
                </a:lnTo>
                <a:lnTo>
                  <a:pt x="0" y="2303137"/>
                </a:lnTo>
                <a:lnTo>
                  <a:pt x="0" y="0"/>
                </a:lnTo>
                <a:close/>
              </a:path>
            </a:pathLst>
          </a:custGeom>
          <a:blipFill>
            <a:blip r:embed="rId2"/>
            <a:stretch>
              <a:fillRect/>
            </a:stretch>
          </a:blipFill>
        </p:spPr>
        <p:txBody>
          <a:bodyPr/>
          <a:lstStyle/>
          <a:p>
            <a:endParaRPr lang="en-US"/>
          </a:p>
        </p:txBody>
      </p:sp>
      <p:sp>
        <p:nvSpPr>
          <p:cNvPr id="6" name="TextBox 9">
            <a:extLst>
              <a:ext uri="{FF2B5EF4-FFF2-40B4-BE49-F238E27FC236}">
                <a16:creationId xmlns:a16="http://schemas.microsoft.com/office/drawing/2014/main" id="{A3BFD655-8931-9875-A2ED-A0B18DC305DF}"/>
              </a:ext>
            </a:extLst>
          </p:cNvPr>
          <p:cNvSpPr txBox="1"/>
          <p:nvPr/>
        </p:nvSpPr>
        <p:spPr>
          <a:xfrm>
            <a:off x="914400" y="6586"/>
            <a:ext cx="14686604" cy="1398588"/>
          </a:xfrm>
          <a:prstGeom prst="rect">
            <a:avLst/>
          </a:prstGeom>
        </p:spPr>
        <p:txBody>
          <a:bodyPr wrap="square" lIns="0" tIns="0" rIns="0" bIns="0" rtlCol="0" anchor="t">
            <a:spAutoFit/>
          </a:bodyPr>
          <a:lstStyle/>
          <a:p>
            <a:pPr algn="l">
              <a:lnSpc>
                <a:spcPts val="5728"/>
              </a:lnSpc>
            </a:pPr>
            <a:br>
              <a:rPr lang="en-US" sz="4091" b="1" dirty="0">
                <a:solidFill>
                  <a:srgbClr val="FFFFFF"/>
                </a:solidFill>
                <a:latin typeface="Arimo Bold"/>
                <a:ea typeface="Arimo Bold"/>
                <a:cs typeface="Arimo Bold"/>
                <a:sym typeface="Arimo Bold"/>
              </a:rPr>
            </a:br>
            <a:r>
              <a:rPr lang="en-US" sz="4091" b="1" dirty="0">
                <a:solidFill>
                  <a:srgbClr val="FFFFFF"/>
                </a:solidFill>
                <a:latin typeface="Arimo Bold"/>
                <a:ea typeface="Arimo Bold"/>
                <a:cs typeface="Arimo Bold"/>
                <a:sym typeface="Arimo Bold"/>
              </a:rPr>
              <a:t>I3X Description</a:t>
            </a:r>
          </a:p>
        </p:txBody>
      </p:sp>
      <p:sp>
        <p:nvSpPr>
          <p:cNvPr id="17" name="TextBox 16">
            <a:extLst>
              <a:ext uri="{FF2B5EF4-FFF2-40B4-BE49-F238E27FC236}">
                <a16:creationId xmlns:a16="http://schemas.microsoft.com/office/drawing/2014/main" id="{7769F0E0-D28E-9835-A170-AFBB5DBEF3A9}"/>
              </a:ext>
            </a:extLst>
          </p:cNvPr>
          <p:cNvSpPr txBox="1"/>
          <p:nvPr/>
        </p:nvSpPr>
        <p:spPr>
          <a:xfrm>
            <a:off x="587452" y="1824587"/>
            <a:ext cx="14315661" cy="369332"/>
          </a:xfrm>
          <a:prstGeom prst="rect">
            <a:avLst/>
          </a:prstGeom>
          <a:noFill/>
        </p:spPr>
        <p:txBody>
          <a:bodyPr wrap="square">
            <a:spAutoFit/>
          </a:bodyPr>
          <a:lstStyle/>
          <a:p>
            <a:r>
              <a:rPr lang="en-US" sz="1800" b="1" u="sng"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1) Innovate3X</a:t>
            </a:r>
            <a:r>
              <a:rPr lang="en-US" b="1" u="sng" dirty="0">
                <a:solidFill>
                  <a:srgbClr val="0070C0"/>
                </a:solidFill>
                <a:latin typeface="Aptos" panose="020B0004020202020204" pitchFamily="34" charset="0"/>
                <a:ea typeface="Aptos" panose="020B0004020202020204" pitchFamily="34" charset="0"/>
                <a:cs typeface="Times New Roman" panose="02020603050405020304" pitchFamily="18" charset="0"/>
              </a:rPr>
              <a:t>: Sustainable and Resilient Food Systems – From Farm to Fork (LUT University – </a:t>
            </a:r>
            <a:r>
              <a:rPr lang="en-US" b="1" u="sng" dirty="0" err="1">
                <a:solidFill>
                  <a:srgbClr val="0070C0"/>
                </a:solidFill>
                <a:latin typeface="Aptos" panose="020B0004020202020204" pitchFamily="34" charset="0"/>
                <a:ea typeface="Aptos" panose="020B0004020202020204" pitchFamily="34" charset="0"/>
                <a:cs typeface="Times New Roman" panose="02020603050405020304" pitchFamily="18" charset="0"/>
              </a:rPr>
              <a:t>Kouvola</a:t>
            </a:r>
            <a:r>
              <a:rPr lang="en-US" b="1" u="sng" dirty="0">
                <a:solidFill>
                  <a:srgbClr val="0070C0"/>
                </a:solidFill>
                <a:latin typeface="Aptos" panose="020B0004020202020204" pitchFamily="34" charset="0"/>
                <a:ea typeface="Aptos" panose="020B0004020202020204" pitchFamily="34" charset="0"/>
                <a:cs typeface="Times New Roman" panose="02020603050405020304" pitchFamily="18" charset="0"/>
              </a:rPr>
              <a:t>, Finland)</a:t>
            </a:r>
            <a:endParaRPr lang="en-US" dirty="0"/>
          </a:p>
        </p:txBody>
      </p:sp>
      <p:sp>
        <p:nvSpPr>
          <p:cNvPr id="20" name="Rectangle 19">
            <a:extLst>
              <a:ext uri="{FF2B5EF4-FFF2-40B4-BE49-F238E27FC236}">
                <a16:creationId xmlns:a16="http://schemas.microsoft.com/office/drawing/2014/main" id="{D449C2AB-ADDC-178D-5AFD-2D790E6A7A34}"/>
              </a:ext>
            </a:extLst>
          </p:cNvPr>
          <p:cNvSpPr/>
          <p:nvPr/>
        </p:nvSpPr>
        <p:spPr>
          <a:xfrm>
            <a:off x="642321" y="2385720"/>
            <a:ext cx="8613154" cy="312134"/>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1. Description of Current Stage</a:t>
            </a:r>
          </a:p>
        </p:txBody>
      </p:sp>
      <p:sp>
        <p:nvSpPr>
          <p:cNvPr id="21" name="Rectangle 20">
            <a:extLst>
              <a:ext uri="{FF2B5EF4-FFF2-40B4-BE49-F238E27FC236}">
                <a16:creationId xmlns:a16="http://schemas.microsoft.com/office/drawing/2014/main" id="{4B333017-9527-7F39-2359-13908B31BFF3}"/>
              </a:ext>
            </a:extLst>
          </p:cNvPr>
          <p:cNvSpPr/>
          <p:nvPr/>
        </p:nvSpPr>
        <p:spPr>
          <a:xfrm>
            <a:off x="642323" y="2706616"/>
            <a:ext cx="8613155" cy="4507643"/>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ptos" panose="020B0004020202020204" pitchFamily="34" charset="0"/>
            </a:endParaRPr>
          </a:p>
        </p:txBody>
      </p:sp>
      <p:sp>
        <p:nvSpPr>
          <p:cNvPr id="22" name="TextBox 21">
            <a:extLst>
              <a:ext uri="{FF2B5EF4-FFF2-40B4-BE49-F238E27FC236}">
                <a16:creationId xmlns:a16="http://schemas.microsoft.com/office/drawing/2014/main" id="{5911D698-B9D8-8AE2-3ED6-D01670063F70}"/>
              </a:ext>
            </a:extLst>
          </p:cNvPr>
          <p:cNvSpPr txBox="1"/>
          <p:nvPr/>
        </p:nvSpPr>
        <p:spPr>
          <a:xfrm>
            <a:off x="686659" y="2748039"/>
            <a:ext cx="8497223" cy="4185761"/>
          </a:xfrm>
          <a:prstGeom prst="rect">
            <a:avLst/>
          </a:prstGeom>
          <a:noFill/>
        </p:spPr>
        <p:txBody>
          <a:bodyPr wrap="square">
            <a:spAutoFit/>
          </a:bodyPr>
          <a:lstStyle/>
          <a:p>
            <a:pPr algn="just">
              <a:buNone/>
            </a:pPr>
            <a:r>
              <a:rPr lang="en-US" sz="1400" kern="100" dirty="0">
                <a:latin typeface="Aptos" panose="020B0004020202020204" pitchFamily="34" charset="0"/>
                <a:ea typeface="Aptos" panose="020B0004020202020204" pitchFamily="34" charset="0"/>
                <a:cs typeface="Times New Roman" panose="02020603050405020304" pitchFamily="18" charset="0"/>
              </a:rPr>
              <a:t>Across Europe and within the </a:t>
            </a:r>
            <a:r>
              <a:rPr lang="en-US" sz="1400" kern="100" dirty="0" err="1">
                <a:latin typeface="Aptos" panose="020B0004020202020204" pitchFamily="34" charset="0"/>
                <a:ea typeface="Aptos" panose="020B0004020202020204" pitchFamily="34" charset="0"/>
                <a:cs typeface="Times New Roman" panose="02020603050405020304" pitchFamily="18" charset="0"/>
              </a:rPr>
              <a:t>Kymenlaakso</a:t>
            </a:r>
            <a:r>
              <a:rPr lang="en-US" sz="1400" kern="100" dirty="0">
                <a:latin typeface="Aptos" panose="020B0004020202020204" pitchFamily="34" charset="0"/>
                <a:ea typeface="Aptos" panose="020B0004020202020204" pitchFamily="34" charset="0"/>
                <a:cs typeface="Times New Roman" panose="02020603050405020304" pitchFamily="18" charset="0"/>
              </a:rPr>
              <a:t> region, multiple innovative technologies and initiatives related to sustainable food, bioeconomy, logistics and materials already exist. These include </a:t>
            </a:r>
            <a:r>
              <a:rPr lang="en-US" sz="1400" b="1" kern="100" dirty="0">
                <a:latin typeface="Aptos" panose="020B0004020202020204" pitchFamily="34" charset="0"/>
                <a:ea typeface="Aptos" panose="020B0004020202020204" pitchFamily="34" charset="0"/>
                <a:cs typeface="Times New Roman" panose="02020603050405020304" pitchFamily="18" charset="0"/>
              </a:rPr>
              <a:t>novel protein technologies, bio-based packaging, food-waste recovery systems, digital supply-chain tools and regional bioeconomy platforms. </a:t>
            </a:r>
            <a:r>
              <a:rPr lang="en-US" sz="1400" kern="100" dirty="0">
                <a:latin typeface="Aptos" panose="020B0004020202020204" pitchFamily="34" charset="0"/>
                <a:ea typeface="Aptos" panose="020B0004020202020204" pitchFamily="34" charset="0"/>
                <a:cs typeface="Times New Roman" panose="02020603050405020304" pitchFamily="18" charset="0"/>
              </a:rPr>
              <a:t>However, these developments are currently fragmented, operating in separate value chains, pilot projects and institutional silos.</a:t>
            </a:r>
          </a:p>
          <a:p>
            <a:pPr algn="just">
              <a:buNone/>
            </a:pPr>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pPr algn="just">
              <a:buNone/>
            </a:pPr>
            <a:r>
              <a:rPr lang="en-US" sz="1400" kern="100" dirty="0">
                <a:latin typeface="Aptos" panose="020B0004020202020204" pitchFamily="34" charset="0"/>
                <a:ea typeface="Aptos" panose="020B0004020202020204" pitchFamily="34" charset="0"/>
                <a:cs typeface="Times New Roman" panose="02020603050405020304" pitchFamily="18" charset="0"/>
              </a:rPr>
              <a:t>Most solutions remain at pilot or early implementation stage, and few are integrated into coherent, region-wide food systems that can deliver climate resilience, nutritional security and circularity at scale. While technical components are available, system-level integration, governance models, business cases and policy alignment are still missing.</a:t>
            </a:r>
          </a:p>
          <a:p>
            <a:pPr algn="just">
              <a:buNone/>
            </a:pPr>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pPr algn="just">
              <a:buNone/>
            </a:pPr>
            <a:r>
              <a:rPr lang="en-US" sz="1400" kern="100" dirty="0">
                <a:latin typeface="Aptos" panose="020B0004020202020204" pitchFamily="34" charset="0"/>
                <a:ea typeface="Aptos" panose="020B0004020202020204" pitchFamily="34" charset="0"/>
                <a:cs typeface="Times New Roman" panose="02020603050405020304" pitchFamily="18" charset="0"/>
              </a:rPr>
              <a:t>The </a:t>
            </a:r>
            <a:r>
              <a:rPr lang="en-US" sz="1400" kern="100" dirty="0" err="1">
                <a:latin typeface="Aptos" panose="020B0004020202020204" pitchFamily="34" charset="0"/>
                <a:ea typeface="Aptos" panose="020B0004020202020204" pitchFamily="34" charset="0"/>
                <a:cs typeface="Times New Roman" panose="02020603050405020304" pitchFamily="18" charset="0"/>
              </a:rPr>
              <a:t>Kymenlaakso</a:t>
            </a:r>
            <a:r>
              <a:rPr lang="en-US" sz="1400" kern="100" dirty="0">
                <a:latin typeface="Aptos" panose="020B0004020202020204" pitchFamily="34" charset="0"/>
                <a:ea typeface="Aptos" panose="020B0004020202020204" pitchFamily="34" charset="0"/>
                <a:cs typeface="Times New Roman" panose="02020603050405020304" pitchFamily="18" charset="0"/>
              </a:rPr>
              <a:t> region offers strong infrastructure, industrial capacity and biomass resources, but these assets are not yet fully coordinated into a regenerative regional food system. There is therefore a clear need to move from isolated innovations to integrated, climate-ready food ecosystems that combine production, processing, packaging, logistics and waste valorization.</a:t>
            </a:r>
          </a:p>
          <a:p>
            <a:pPr algn="just">
              <a:buNone/>
            </a:pPr>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pPr algn="just">
              <a:buNone/>
            </a:pPr>
            <a:r>
              <a:rPr lang="en-US" sz="1400" kern="100" dirty="0">
                <a:latin typeface="Aptos" panose="020B0004020202020204" pitchFamily="34" charset="0"/>
                <a:ea typeface="Aptos" panose="020B0004020202020204" pitchFamily="34" charset="0"/>
                <a:cs typeface="Times New Roman" panose="02020603050405020304" pitchFamily="18" charset="0"/>
              </a:rPr>
              <a:t>This I3X is positioned at the critical transition point between experimentation and deployment. Its objective is to connect existing technologies, actors and data into regional pilots and scalable models that can be replicated across Europe under the SMAR3TS framework.</a:t>
            </a:r>
            <a:endParaRPr lang="fi-FI" sz="1400" kern="100" dirty="0">
              <a:latin typeface="Aptos" panose="020B00040202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8B5B4DE5-B4A1-5D56-C90A-2B8B54CC7918}"/>
              </a:ext>
            </a:extLst>
          </p:cNvPr>
          <p:cNvSpPr/>
          <p:nvPr/>
        </p:nvSpPr>
        <p:spPr>
          <a:xfrm>
            <a:off x="9326850" y="2378765"/>
            <a:ext cx="8604466" cy="327852"/>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2. Necessary skills and capabilities, across disciplines:</a:t>
            </a:r>
          </a:p>
        </p:txBody>
      </p:sp>
      <p:sp>
        <p:nvSpPr>
          <p:cNvPr id="24" name="Rectangle 23">
            <a:extLst>
              <a:ext uri="{FF2B5EF4-FFF2-40B4-BE49-F238E27FC236}">
                <a16:creationId xmlns:a16="http://schemas.microsoft.com/office/drawing/2014/main" id="{9FB01A08-37DB-CD01-AA3C-3806F80B63A9}"/>
              </a:ext>
            </a:extLst>
          </p:cNvPr>
          <p:cNvSpPr/>
          <p:nvPr/>
        </p:nvSpPr>
        <p:spPr>
          <a:xfrm>
            <a:off x="9326850" y="2697854"/>
            <a:ext cx="8604468" cy="451640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ptos" panose="020B0004020202020204" pitchFamily="34" charset="0"/>
            </a:endParaRPr>
          </a:p>
        </p:txBody>
      </p:sp>
      <p:sp>
        <p:nvSpPr>
          <p:cNvPr id="25" name="TextBox 24">
            <a:extLst>
              <a:ext uri="{FF2B5EF4-FFF2-40B4-BE49-F238E27FC236}">
                <a16:creationId xmlns:a16="http://schemas.microsoft.com/office/drawing/2014/main" id="{C6F1BD22-322E-77F0-13D0-F826C1EFC334}"/>
              </a:ext>
            </a:extLst>
          </p:cNvPr>
          <p:cNvSpPr txBox="1"/>
          <p:nvPr/>
        </p:nvSpPr>
        <p:spPr>
          <a:xfrm>
            <a:off x="9355887" y="2697854"/>
            <a:ext cx="8604468" cy="4616648"/>
          </a:xfrm>
          <a:prstGeom prst="rect">
            <a:avLst/>
          </a:prstGeom>
          <a:noFill/>
        </p:spPr>
        <p:txBody>
          <a:bodyPr wrap="square">
            <a:spAutoFit/>
          </a:bodyPr>
          <a:lstStyle/>
          <a:p>
            <a:r>
              <a:rPr lang="fi-FI" sz="1400" i="1" kern="100" dirty="0">
                <a:latin typeface="Aptos" panose="020B0004020202020204" pitchFamily="34" charset="0"/>
                <a:cs typeface="Times New Roman" panose="02020603050405020304" pitchFamily="18" charset="0"/>
              </a:rPr>
              <a:t>To </a:t>
            </a:r>
            <a:r>
              <a:rPr lang="fi-FI" sz="1400" i="1" kern="100" dirty="0" err="1">
                <a:latin typeface="Aptos" panose="020B0004020202020204" pitchFamily="34" charset="0"/>
                <a:cs typeface="Times New Roman" panose="02020603050405020304" pitchFamily="18" charset="0"/>
              </a:rPr>
              <a:t>engage</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with</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this</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work</a:t>
            </a:r>
            <a:r>
              <a:rPr lang="fi-FI" sz="1400" i="1" kern="100" dirty="0">
                <a:latin typeface="Aptos" panose="020B0004020202020204" pitchFamily="34" charset="0"/>
                <a:cs typeface="Times New Roman" panose="02020603050405020304" pitchFamily="18" charset="0"/>
              </a:rPr>
              <a:t>, it </a:t>
            </a:r>
            <a:r>
              <a:rPr lang="fi-FI" sz="1400" i="1" kern="100" dirty="0" err="1">
                <a:latin typeface="Aptos" panose="020B0004020202020204" pitchFamily="34" charset="0"/>
                <a:cs typeface="Times New Roman" panose="02020603050405020304" pitchFamily="18" charset="0"/>
              </a:rPr>
              <a:t>would</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be</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beneficial</a:t>
            </a:r>
            <a:r>
              <a:rPr lang="fi-FI" sz="1400" i="1" kern="100" dirty="0">
                <a:latin typeface="Aptos" panose="020B0004020202020204" pitchFamily="34" charset="0"/>
                <a:cs typeface="Times New Roman" panose="02020603050405020304" pitchFamily="18" charset="0"/>
              </a:rPr>
              <a:t> for </a:t>
            </a:r>
            <a:r>
              <a:rPr lang="fi-FI" sz="1400" i="1" kern="100" dirty="0" err="1">
                <a:latin typeface="Aptos" panose="020B0004020202020204" pitchFamily="34" charset="0"/>
                <a:cs typeface="Times New Roman" panose="02020603050405020304" pitchFamily="18" charset="0"/>
              </a:rPr>
              <a:t>future</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secondees</a:t>
            </a:r>
            <a:r>
              <a:rPr lang="fi-FI" sz="1400" i="1" kern="100" dirty="0">
                <a:latin typeface="Aptos" panose="020B0004020202020204" pitchFamily="34" charset="0"/>
                <a:cs typeface="Times New Roman" panose="02020603050405020304" pitchFamily="18" charset="0"/>
              </a:rPr>
              <a:t> to </a:t>
            </a:r>
            <a:r>
              <a:rPr lang="fi-FI" sz="1400" i="1" kern="100" dirty="0" err="1">
                <a:latin typeface="Aptos" panose="020B0004020202020204" pitchFamily="34" charset="0"/>
                <a:cs typeface="Times New Roman" panose="02020603050405020304" pitchFamily="18" charset="0"/>
              </a:rPr>
              <a:t>have</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knowledge</a:t>
            </a:r>
            <a:r>
              <a:rPr lang="fi-FI" sz="1400" i="1" kern="100" dirty="0">
                <a:latin typeface="Aptos" panose="020B0004020202020204" pitchFamily="34" charset="0"/>
                <a:cs typeface="Times New Roman" panose="02020603050405020304" pitchFamily="18" charset="0"/>
              </a:rPr>
              <a:t>/</a:t>
            </a:r>
            <a:r>
              <a:rPr lang="fi-FI" sz="1400" i="1" kern="100" dirty="0" err="1">
                <a:latin typeface="Aptos" panose="020B0004020202020204" pitchFamily="34" charset="0"/>
                <a:cs typeface="Times New Roman" panose="02020603050405020304" pitchFamily="18" charset="0"/>
              </a:rPr>
              <a:t>experience</a:t>
            </a:r>
            <a:r>
              <a:rPr lang="fi-FI" sz="1400" i="1" kern="100" dirty="0">
                <a:latin typeface="Aptos" panose="020B0004020202020204" pitchFamily="34" charset="0"/>
                <a:cs typeface="Times New Roman" panose="02020603050405020304" pitchFamily="18" charset="0"/>
              </a:rPr>
              <a:t> in </a:t>
            </a:r>
            <a:r>
              <a:rPr lang="fi-FI" sz="1400" i="1" kern="100" dirty="0" err="1">
                <a:latin typeface="Aptos" panose="020B0004020202020204" pitchFamily="34" charset="0"/>
                <a:cs typeface="Times New Roman" panose="02020603050405020304" pitchFamily="18" charset="0"/>
              </a:rPr>
              <a:t>one</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or</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several</a:t>
            </a:r>
            <a:r>
              <a:rPr lang="fi-FI" sz="1400" i="1" kern="100" dirty="0">
                <a:latin typeface="Aptos" panose="020B0004020202020204" pitchFamily="34" charset="0"/>
                <a:cs typeface="Times New Roman" panose="02020603050405020304" pitchFamily="18" charset="0"/>
              </a:rPr>
              <a:t> of </a:t>
            </a:r>
            <a:r>
              <a:rPr lang="fi-FI" sz="1400" i="1" kern="100" dirty="0" err="1">
                <a:latin typeface="Aptos" panose="020B0004020202020204" pitchFamily="34" charset="0"/>
                <a:cs typeface="Times New Roman" panose="02020603050405020304" pitchFamily="18" charset="0"/>
              </a:rPr>
              <a:t>the</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following</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areas</a:t>
            </a:r>
            <a:r>
              <a:rPr lang="fi-FI" sz="1400" i="1" kern="100" dirty="0">
                <a:latin typeface="Aptos" panose="020B0004020202020204" pitchFamily="34" charset="0"/>
                <a:cs typeface="Times New Roman" panose="02020603050405020304" pitchFamily="18" charset="0"/>
              </a:rPr>
              <a:t>: </a:t>
            </a:r>
          </a:p>
          <a:p>
            <a:pPr>
              <a:buNone/>
            </a:pPr>
            <a:endParaRPr lang="fi-FI" sz="1400" b="1" i="1" kern="1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400" b="1" dirty="0">
                <a:latin typeface="Aptos" panose="020B0004020202020204" pitchFamily="34" charset="0"/>
              </a:rPr>
              <a:t>Food systems and nutrition science</a:t>
            </a:r>
            <a:r>
              <a:rPr lang="en-US" sz="1400" dirty="0">
                <a:latin typeface="Aptos" panose="020B0004020202020204" pitchFamily="34" charset="0"/>
              </a:rPr>
              <a:t>, including understanding of how food production, processing and consumption influence health, sustainability and resilience</a:t>
            </a:r>
          </a:p>
          <a:p>
            <a:pPr marL="285750" indent="-285750">
              <a:buFont typeface="Arial" panose="020B0604020202020204" pitchFamily="34" charset="0"/>
              <a:buChar char="•"/>
            </a:pPr>
            <a:r>
              <a:rPr lang="en-US" sz="1400" b="1" dirty="0">
                <a:latin typeface="Aptos" panose="020B0004020202020204" pitchFamily="34" charset="0"/>
              </a:rPr>
              <a:t>Food technology and bioprocessing</a:t>
            </a:r>
            <a:r>
              <a:rPr lang="en-US" sz="1400" dirty="0">
                <a:latin typeface="Aptos" panose="020B0004020202020204" pitchFamily="34" charset="0"/>
              </a:rPr>
              <a:t>, including fermentation, protein extraction, ingredient formulation and safety</a:t>
            </a:r>
          </a:p>
          <a:p>
            <a:pPr marL="285750" indent="-285750">
              <a:buFont typeface="Arial" panose="020B0604020202020204" pitchFamily="34" charset="0"/>
              <a:buChar char="•"/>
            </a:pPr>
            <a:r>
              <a:rPr lang="en-US" sz="1400" b="1" dirty="0">
                <a:latin typeface="Aptos" panose="020B0004020202020204" pitchFamily="34" charset="0"/>
              </a:rPr>
              <a:t>Bioeconomy and biomass utilization</a:t>
            </a:r>
            <a:r>
              <a:rPr lang="en-US" sz="1400" dirty="0">
                <a:latin typeface="Aptos" panose="020B0004020202020204" pitchFamily="34" charset="0"/>
              </a:rPr>
              <a:t>, particularly the valorization of forestry and food-industry side-streams</a:t>
            </a:r>
          </a:p>
          <a:p>
            <a:pPr marL="285750" indent="-285750">
              <a:buFont typeface="Arial" panose="020B0604020202020204" pitchFamily="34" charset="0"/>
              <a:buChar char="•"/>
            </a:pPr>
            <a:r>
              <a:rPr lang="en-US" sz="1400" b="1" dirty="0">
                <a:latin typeface="Aptos" panose="020B0004020202020204" pitchFamily="34" charset="0"/>
              </a:rPr>
              <a:t>Sustainable materials and packaging</a:t>
            </a:r>
            <a:r>
              <a:rPr lang="en-US" sz="1400" dirty="0">
                <a:latin typeface="Aptos" panose="020B0004020202020204" pitchFamily="34" charset="0"/>
              </a:rPr>
              <a:t>, including bio-based, biodegradable and circular food-contact materials</a:t>
            </a:r>
          </a:p>
          <a:p>
            <a:pPr marL="285750" indent="-285750">
              <a:buFont typeface="Arial" panose="020B0604020202020204" pitchFamily="34" charset="0"/>
              <a:buChar char="•"/>
            </a:pPr>
            <a:r>
              <a:rPr lang="en-US" sz="1400" b="1" dirty="0">
                <a:latin typeface="Aptos" panose="020B0004020202020204" pitchFamily="34" charset="0"/>
              </a:rPr>
              <a:t>Logistics and supply-chain design</a:t>
            </a:r>
            <a:r>
              <a:rPr lang="en-US" sz="1400" dirty="0">
                <a:latin typeface="Aptos" panose="020B0004020202020204" pitchFamily="34" charset="0"/>
              </a:rPr>
              <a:t>, especially for regional, low-carbon and crisis-resilient food systems</a:t>
            </a:r>
          </a:p>
          <a:p>
            <a:pPr marL="285750" indent="-285750">
              <a:buFont typeface="Arial" panose="020B0604020202020204" pitchFamily="34" charset="0"/>
              <a:buChar char="•"/>
            </a:pPr>
            <a:r>
              <a:rPr lang="en-US" sz="1400" b="1" dirty="0">
                <a:latin typeface="Aptos" panose="020B0004020202020204" pitchFamily="34" charset="0"/>
              </a:rPr>
              <a:t>Digital tools and data</a:t>
            </a:r>
            <a:r>
              <a:rPr lang="en-US" sz="1400" dirty="0">
                <a:latin typeface="Aptos" panose="020B0004020202020204" pitchFamily="34" charset="0"/>
              </a:rPr>
              <a:t>, including traceability, forecasting, digital twins and platform development</a:t>
            </a:r>
          </a:p>
          <a:p>
            <a:pPr marL="285750" indent="-285750">
              <a:buFont typeface="Arial" panose="020B0604020202020204" pitchFamily="34" charset="0"/>
              <a:buChar char="•"/>
            </a:pPr>
            <a:r>
              <a:rPr lang="en-US" sz="1400" b="1" dirty="0">
                <a:latin typeface="Aptos" panose="020B0004020202020204" pitchFamily="34" charset="0"/>
              </a:rPr>
              <a:t>Sustainability assessment</a:t>
            </a:r>
            <a:r>
              <a:rPr lang="en-US" sz="1400" dirty="0">
                <a:latin typeface="Aptos" panose="020B0004020202020204" pitchFamily="34" charset="0"/>
              </a:rPr>
              <a:t>, such as life-cycle analysis, carbon and resource </a:t>
            </a:r>
            <a:r>
              <a:rPr lang="en-US" sz="1400" dirty="0" err="1">
                <a:latin typeface="Aptos" panose="020B0004020202020204" pitchFamily="34" charset="0"/>
              </a:rPr>
              <a:t>footprinting</a:t>
            </a:r>
            <a:r>
              <a:rPr lang="en-US" sz="1400" dirty="0">
                <a:latin typeface="Aptos" panose="020B0004020202020204" pitchFamily="34" charset="0"/>
              </a:rPr>
              <a:t>, and impact evaluation</a:t>
            </a:r>
          </a:p>
          <a:p>
            <a:pPr marL="285750" indent="-285750">
              <a:buFont typeface="Arial" panose="020B0604020202020204" pitchFamily="34" charset="0"/>
              <a:buChar char="•"/>
            </a:pPr>
            <a:r>
              <a:rPr lang="en-US" sz="1400" b="1" dirty="0">
                <a:latin typeface="Aptos" panose="020B0004020202020204" pitchFamily="34" charset="0"/>
              </a:rPr>
              <a:t>Business models and market development</a:t>
            </a:r>
            <a:r>
              <a:rPr lang="en-US" sz="1400" dirty="0">
                <a:latin typeface="Aptos" panose="020B0004020202020204" pitchFamily="34" charset="0"/>
              </a:rPr>
              <a:t>, including scaling, investment readiness and value-chain coordination</a:t>
            </a:r>
          </a:p>
          <a:p>
            <a:pPr marL="285750" indent="-285750">
              <a:buFont typeface="Arial" panose="020B0604020202020204" pitchFamily="34" charset="0"/>
              <a:buChar char="•"/>
            </a:pPr>
            <a:r>
              <a:rPr lang="en-US" sz="1400" b="1" dirty="0">
                <a:latin typeface="Aptos" panose="020B0004020202020204" pitchFamily="34" charset="0"/>
              </a:rPr>
              <a:t>Policy and regulatory understanding</a:t>
            </a:r>
            <a:r>
              <a:rPr lang="en-US" sz="1400" dirty="0">
                <a:latin typeface="Aptos" panose="020B0004020202020204" pitchFamily="34" charset="0"/>
              </a:rPr>
              <a:t>, especially related to food safety, circular economy and climate adaptation</a:t>
            </a:r>
          </a:p>
          <a:p>
            <a:pPr marL="285750" indent="-285750">
              <a:buFont typeface="Arial" panose="020B0604020202020204" pitchFamily="34" charset="0"/>
              <a:buChar char="•"/>
            </a:pPr>
            <a:r>
              <a:rPr lang="en-US" sz="1400" b="1" dirty="0">
                <a:latin typeface="Aptos" panose="020B0004020202020204" pitchFamily="34" charset="0"/>
              </a:rPr>
              <a:t>Stakeholder engagement and ecosystem building</a:t>
            </a:r>
            <a:r>
              <a:rPr lang="en-US" sz="1400" dirty="0">
                <a:latin typeface="Aptos" panose="020B0004020202020204" pitchFamily="34" charset="0"/>
              </a:rPr>
              <a:t>, working with industry, municipalities, SMEs, civil society and research partners</a:t>
            </a:r>
          </a:p>
        </p:txBody>
      </p:sp>
      <p:sp>
        <p:nvSpPr>
          <p:cNvPr id="28" name="Rectangle 27">
            <a:extLst>
              <a:ext uri="{FF2B5EF4-FFF2-40B4-BE49-F238E27FC236}">
                <a16:creationId xmlns:a16="http://schemas.microsoft.com/office/drawing/2014/main" id="{8B7F72BD-0985-960A-82F9-85FC0757B57B}"/>
              </a:ext>
            </a:extLst>
          </p:cNvPr>
          <p:cNvSpPr/>
          <p:nvPr/>
        </p:nvSpPr>
        <p:spPr>
          <a:xfrm>
            <a:off x="587922" y="7763790"/>
            <a:ext cx="17372433" cy="238952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ptos" panose="020B0004020202020204" pitchFamily="34" charset="0"/>
            </a:endParaRPr>
          </a:p>
        </p:txBody>
      </p:sp>
      <p:sp>
        <p:nvSpPr>
          <p:cNvPr id="29" name="Rectangle 28">
            <a:extLst>
              <a:ext uri="{FF2B5EF4-FFF2-40B4-BE49-F238E27FC236}">
                <a16:creationId xmlns:a16="http://schemas.microsoft.com/office/drawing/2014/main" id="{67AB1073-95FE-1B75-C8CD-A8E43E35ABD9}"/>
              </a:ext>
            </a:extLst>
          </p:cNvPr>
          <p:cNvSpPr/>
          <p:nvPr/>
        </p:nvSpPr>
        <p:spPr>
          <a:xfrm>
            <a:off x="587922" y="7357927"/>
            <a:ext cx="17372433" cy="315686"/>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3. Examples of challenges that need to be addressed</a:t>
            </a:r>
          </a:p>
        </p:txBody>
      </p:sp>
      <p:sp>
        <p:nvSpPr>
          <p:cNvPr id="30" name="TextBox 29">
            <a:extLst>
              <a:ext uri="{FF2B5EF4-FFF2-40B4-BE49-F238E27FC236}">
                <a16:creationId xmlns:a16="http://schemas.microsoft.com/office/drawing/2014/main" id="{D82BA4BB-829E-5C44-EB3E-C386F8E18911}"/>
              </a:ext>
            </a:extLst>
          </p:cNvPr>
          <p:cNvSpPr txBox="1"/>
          <p:nvPr/>
        </p:nvSpPr>
        <p:spPr>
          <a:xfrm>
            <a:off x="642321" y="7759017"/>
            <a:ext cx="10254279" cy="2462213"/>
          </a:xfrm>
          <a:prstGeom prst="rect">
            <a:avLst/>
          </a:prstGeom>
          <a:noFill/>
        </p:spPr>
        <p:txBody>
          <a:bodyPr wrap="square">
            <a:spAutoFit/>
          </a:bodyPr>
          <a:lstStyle/>
          <a:p>
            <a:pPr>
              <a:buNone/>
            </a:pPr>
            <a:r>
              <a:rPr lang="en-US" sz="1400" b="1" i="1" kern="100" dirty="0">
                <a:latin typeface="Aptos" panose="020B0004020202020204" pitchFamily="34" charset="0"/>
                <a:ea typeface="Aptos" panose="020B0004020202020204" pitchFamily="34" charset="0"/>
                <a:cs typeface="Times New Roman" panose="02020603050405020304" pitchFamily="18" charset="0"/>
              </a:rPr>
              <a:t>Specify here: </a:t>
            </a:r>
            <a:r>
              <a:rPr lang="en-US" sz="1400" i="1"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Please outline which challenges remain unresolved. You may answer in bullet points.</a:t>
            </a:r>
            <a:br>
              <a:rPr lang="en-US" sz="1400" i="1"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br>
            <a:endParaRPr lang="en-GB" sz="1400" i="1" kern="100" dirty="0">
              <a:solidFill>
                <a:srgbClr val="0070C0"/>
              </a:solidFill>
              <a:latin typeface="Aptos" panose="020B0004020202020204" pitchFamily="34" charset="0"/>
              <a:cs typeface="Times New Roman" panose="02020603050405020304" pitchFamily="18" charset="0"/>
            </a:endParaRPr>
          </a:p>
          <a:p>
            <a:r>
              <a:rPr lang="en-US" sz="1400" b="1" dirty="0">
                <a:latin typeface="Aptos" panose="020B0004020202020204" pitchFamily="34" charset="0"/>
              </a:rPr>
              <a:t>- High vulnerability of food systems to climate and energy shocks:</a:t>
            </a:r>
            <a:br>
              <a:rPr lang="en-US" sz="1400" dirty="0">
                <a:latin typeface="Aptos" panose="020B0004020202020204" pitchFamily="34" charset="0"/>
              </a:rPr>
            </a:br>
            <a:r>
              <a:rPr lang="en-US" sz="1400" dirty="0">
                <a:latin typeface="Aptos" panose="020B0004020202020204" pitchFamily="34" charset="0"/>
              </a:rPr>
              <a:t>Extreme weather, energy disruptions and geopolitical risks threaten food availability and affordability.</a:t>
            </a:r>
            <a:endParaRPr lang="fi-FI" sz="1400" dirty="0">
              <a:latin typeface="Aptos" panose="020B0004020202020204" pitchFamily="34" charset="0"/>
            </a:endParaRPr>
          </a:p>
          <a:p>
            <a:r>
              <a:rPr lang="en-US" sz="1400" dirty="0">
                <a:latin typeface="Aptos" panose="020B0004020202020204" pitchFamily="34" charset="0"/>
              </a:rPr>
              <a:t>- </a:t>
            </a:r>
            <a:r>
              <a:rPr lang="en-US" sz="1400" b="1" dirty="0">
                <a:latin typeface="Aptos" panose="020B0004020202020204" pitchFamily="34" charset="0"/>
              </a:rPr>
              <a:t>Fragmented farm-to-fork value chains:</a:t>
            </a:r>
            <a:br>
              <a:rPr lang="en-US" sz="1400" dirty="0">
                <a:latin typeface="Aptos" panose="020B0004020202020204" pitchFamily="34" charset="0"/>
              </a:rPr>
            </a:br>
            <a:r>
              <a:rPr lang="en-US" sz="1400" dirty="0">
                <a:latin typeface="Aptos" panose="020B0004020202020204" pitchFamily="34" charset="0"/>
              </a:rPr>
              <a:t>Production, processing, packaging, logistics and waste management are poorly integrated, limiting system-level efficiency and resilience.</a:t>
            </a:r>
            <a:endParaRPr lang="fi-FI" sz="1400" dirty="0">
              <a:latin typeface="Aptos" panose="020B0004020202020204" pitchFamily="34" charset="0"/>
            </a:endParaRPr>
          </a:p>
          <a:p>
            <a:r>
              <a:rPr lang="en-US" sz="1400" dirty="0">
                <a:latin typeface="Aptos" panose="020B0004020202020204" pitchFamily="34" charset="0"/>
              </a:rPr>
              <a:t>- </a:t>
            </a:r>
            <a:r>
              <a:rPr lang="en-US" sz="1400" b="1" dirty="0">
                <a:latin typeface="Aptos" panose="020B0004020202020204" pitchFamily="34" charset="0"/>
              </a:rPr>
              <a:t>Energy-intensive food systems:</a:t>
            </a:r>
            <a:br>
              <a:rPr lang="en-US" sz="1400" dirty="0">
                <a:latin typeface="Aptos" panose="020B0004020202020204" pitchFamily="34" charset="0"/>
              </a:rPr>
            </a:br>
            <a:r>
              <a:rPr lang="en-US" sz="1400" dirty="0">
                <a:latin typeface="Aptos" panose="020B0004020202020204" pitchFamily="34" charset="0"/>
              </a:rPr>
              <a:t>Food production, processing and logistics remain heavily dependent on fossil energy, increasing costs and emissions.</a:t>
            </a:r>
            <a:endParaRPr lang="fi-FI" sz="1400" dirty="0">
              <a:latin typeface="Aptos" panose="020B0004020202020204" pitchFamily="34" charset="0"/>
            </a:endParaRPr>
          </a:p>
          <a:p>
            <a:r>
              <a:rPr lang="en-US" sz="1400" dirty="0">
                <a:latin typeface="Aptos" panose="020B0004020202020204" pitchFamily="34" charset="0"/>
              </a:rPr>
              <a:t>- </a:t>
            </a:r>
            <a:r>
              <a:rPr lang="en-US" sz="1400" b="1" dirty="0">
                <a:latin typeface="Aptos" panose="020B0004020202020204" pitchFamily="34" charset="0"/>
              </a:rPr>
              <a:t>Food loss, waste and underutilized side-streams:</a:t>
            </a:r>
            <a:br>
              <a:rPr lang="en-US" sz="1400" dirty="0">
                <a:latin typeface="Aptos" panose="020B0004020202020204" pitchFamily="34" charset="0"/>
              </a:rPr>
            </a:br>
            <a:r>
              <a:rPr lang="en-US" sz="1400" dirty="0">
                <a:latin typeface="Aptos" panose="020B0004020202020204" pitchFamily="34" charset="0"/>
              </a:rPr>
              <a:t>Large volumes of food and bio-based resources are lost due to inefficient collection, processing and valorization.</a:t>
            </a:r>
            <a:endParaRPr lang="fi-FI" sz="1400" dirty="0">
              <a:latin typeface="Aptos" panose="020B0004020202020204" pitchFamily="34" charset="0"/>
            </a:endParaRPr>
          </a:p>
        </p:txBody>
      </p:sp>
      <p:sp>
        <p:nvSpPr>
          <p:cNvPr id="8" name="TextBox 7">
            <a:extLst>
              <a:ext uri="{FF2B5EF4-FFF2-40B4-BE49-F238E27FC236}">
                <a16:creationId xmlns:a16="http://schemas.microsoft.com/office/drawing/2014/main" id="{FACE35A9-26C3-0CB2-3AD0-469F749D288A}"/>
              </a:ext>
            </a:extLst>
          </p:cNvPr>
          <p:cNvSpPr txBox="1"/>
          <p:nvPr/>
        </p:nvSpPr>
        <p:spPr>
          <a:xfrm>
            <a:off x="10653115" y="8356818"/>
            <a:ext cx="7339516" cy="1815882"/>
          </a:xfrm>
          <a:prstGeom prst="rect">
            <a:avLst/>
          </a:prstGeom>
          <a:noFill/>
        </p:spPr>
        <p:txBody>
          <a:bodyPr wrap="square">
            <a:spAutoFit/>
          </a:bodyPr>
          <a:lstStyle/>
          <a:p>
            <a:r>
              <a:rPr lang="en-US" sz="1400" b="1" dirty="0">
                <a:latin typeface="Aptos" panose="020B0004020202020204" pitchFamily="34" charset="0"/>
              </a:rPr>
              <a:t>- Dependence on long and fragile supply chains:</a:t>
            </a:r>
            <a:br>
              <a:rPr lang="en-US" sz="1400" dirty="0">
                <a:latin typeface="Aptos" panose="020B0004020202020204" pitchFamily="34" charset="0"/>
              </a:rPr>
            </a:br>
            <a:r>
              <a:rPr lang="en-US" sz="1400" dirty="0">
                <a:latin typeface="Aptos" panose="020B0004020202020204" pitchFamily="34" charset="0"/>
              </a:rPr>
              <a:t>Regional food systems rely heavily on global imports and just-in-time logistics.</a:t>
            </a:r>
            <a:endParaRPr lang="fi-FI" sz="1400" dirty="0">
              <a:latin typeface="Aptos" panose="020B0004020202020204" pitchFamily="34" charset="0"/>
            </a:endParaRPr>
          </a:p>
          <a:p>
            <a:r>
              <a:rPr lang="en-US" sz="1400" b="1" dirty="0">
                <a:latin typeface="Aptos" panose="020B0004020202020204" pitchFamily="34" charset="0"/>
              </a:rPr>
              <a:t>- Regulatory and market barriers:</a:t>
            </a:r>
            <a:br>
              <a:rPr lang="en-US" sz="1400" dirty="0">
                <a:latin typeface="Aptos" panose="020B0004020202020204" pitchFamily="34" charset="0"/>
              </a:rPr>
            </a:br>
            <a:r>
              <a:rPr lang="en-US" sz="1400" dirty="0">
                <a:latin typeface="Aptos" panose="020B0004020202020204" pitchFamily="34" charset="0"/>
              </a:rPr>
              <a:t>Sustainable food innovations face complex approval processes and unclear pathways to scale.</a:t>
            </a:r>
            <a:endParaRPr lang="fi-FI" sz="1400" dirty="0">
              <a:latin typeface="Aptos" panose="020B0004020202020204" pitchFamily="34" charset="0"/>
            </a:endParaRPr>
          </a:p>
          <a:p>
            <a:r>
              <a:rPr lang="en-US" sz="1400" dirty="0">
                <a:latin typeface="Aptos" panose="020B0004020202020204" pitchFamily="34" charset="0"/>
              </a:rPr>
              <a:t>- </a:t>
            </a:r>
            <a:r>
              <a:rPr lang="en-US" sz="1400" b="1" dirty="0">
                <a:latin typeface="Aptos" panose="020B0004020202020204" pitchFamily="34" charset="0"/>
              </a:rPr>
              <a:t>Limited coordination and data:</a:t>
            </a:r>
            <a:br>
              <a:rPr lang="en-US" sz="1400" dirty="0">
                <a:latin typeface="Aptos" panose="020B0004020202020204" pitchFamily="34" charset="0"/>
              </a:rPr>
            </a:br>
            <a:r>
              <a:rPr lang="en-US" sz="1400" dirty="0">
                <a:latin typeface="Aptos" panose="020B0004020202020204" pitchFamily="34" charset="0"/>
              </a:rPr>
              <a:t>Lack of shared data, digital tools and coordinated governance hinders resilience planning and crisis preparedness.</a:t>
            </a:r>
            <a:endParaRPr lang="fi-FI" sz="1400" dirty="0">
              <a:latin typeface="Aptos" panose="020B0004020202020204" pitchFamily="34" charset="0"/>
            </a:endParaRPr>
          </a:p>
        </p:txBody>
      </p:sp>
    </p:spTree>
    <p:extLst>
      <p:ext uri="{BB962C8B-B14F-4D97-AF65-F5344CB8AC3E}">
        <p14:creationId xmlns:p14="http://schemas.microsoft.com/office/powerpoint/2010/main" val="131171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DF67C9E-A776-F2B2-B23B-B00B7E00D5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3C5E6B-3642-522E-6F38-EAAB7D054ED3}"/>
              </a:ext>
            </a:extLst>
          </p:cNvPr>
          <p:cNvGrpSpPr/>
          <p:nvPr/>
        </p:nvGrpSpPr>
        <p:grpSpPr>
          <a:xfrm>
            <a:off x="617740" y="504715"/>
            <a:ext cx="17313580" cy="1267394"/>
            <a:chOff x="0" y="0"/>
            <a:chExt cx="4559955" cy="333799"/>
          </a:xfrm>
          <a:solidFill>
            <a:srgbClr val="17ADE4"/>
          </a:solidFill>
        </p:grpSpPr>
        <p:sp>
          <p:nvSpPr>
            <p:cNvPr id="3" name="Freeform 3">
              <a:extLst>
                <a:ext uri="{FF2B5EF4-FFF2-40B4-BE49-F238E27FC236}">
                  <a16:creationId xmlns:a16="http://schemas.microsoft.com/office/drawing/2014/main" id="{815EDCF2-FC5C-C591-57E8-283063BBC5B5}"/>
                </a:ext>
              </a:extLst>
            </p:cNvPr>
            <p:cNvSpPr/>
            <p:nvPr/>
          </p:nvSpPr>
          <p:spPr>
            <a:xfrm>
              <a:off x="0" y="0"/>
              <a:ext cx="4559955" cy="333799"/>
            </a:xfrm>
            <a:custGeom>
              <a:avLst/>
              <a:gdLst/>
              <a:ahLst/>
              <a:cxnLst/>
              <a:rect l="l" t="t" r="r" b="b"/>
              <a:pathLst>
                <a:path w="4559955" h="333799">
                  <a:moveTo>
                    <a:pt x="0" y="0"/>
                  </a:moveTo>
                  <a:lnTo>
                    <a:pt x="4559955" y="0"/>
                  </a:lnTo>
                  <a:lnTo>
                    <a:pt x="4559955" y="333799"/>
                  </a:lnTo>
                  <a:lnTo>
                    <a:pt x="0" y="333799"/>
                  </a:lnTo>
                  <a:close/>
                </a:path>
              </a:pathLst>
            </a:custGeom>
            <a:grpFill/>
          </p:spPr>
          <p:txBody>
            <a:bodyPr/>
            <a:lstStyle/>
            <a:p>
              <a:endParaRPr lang="en-US" dirty="0"/>
            </a:p>
          </p:txBody>
        </p:sp>
        <p:sp>
          <p:nvSpPr>
            <p:cNvPr id="4" name="TextBox 4">
              <a:extLst>
                <a:ext uri="{FF2B5EF4-FFF2-40B4-BE49-F238E27FC236}">
                  <a16:creationId xmlns:a16="http://schemas.microsoft.com/office/drawing/2014/main" id="{37EF0511-9B16-FFA3-FEE9-10ACB85A677D}"/>
                </a:ext>
              </a:extLst>
            </p:cNvPr>
            <p:cNvSpPr txBox="1"/>
            <p:nvPr/>
          </p:nvSpPr>
          <p:spPr>
            <a:xfrm>
              <a:off x="0" y="-38100"/>
              <a:ext cx="4559955" cy="371899"/>
            </a:xfrm>
            <a:prstGeom prst="rect">
              <a:avLst/>
            </a:prstGeom>
            <a:solidFill>
              <a:srgbClr val="2D2F92"/>
            </a:solidFill>
          </p:spPr>
          <p:txBody>
            <a:bodyPr lIns="50800" tIns="50800" rIns="50800" bIns="50800" rtlCol="0" anchor="ctr"/>
            <a:lstStyle/>
            <a:p>
              <a:pPr algn="ctr">
                <a:lnSpc>
                  <a:spcPts val="2659"/>
                </a:lnSpc>
              </a:pPr>
              <a:endParaRPr dirty="0">
                <a:solidFill>
                  <a:srgbClr val="38B6FF"/>
                </a:solidFill>
              </a:endParaRPr>
            </a:p>
          </p:txBody>
        </p:sp>
      </p:grpSp>
      <p:sp>
        <p:nvSpPr>
          <p:cNvPr id="5" name="Freeform 8">
            <a:extLst>
              <a:ext uri="{FF2B5EF4-FFF2-40B4-BE49-F238E27FC236}">
                <a16:creationId xmlns:a16="http://schemas.microsoft.com/office/drawing/2014/main" id="{7829687C-A718-4187-FAA4-361F49AE13AA}"/>
              </a:ext>
            </a:extLst>
          </p:cNvPr>
          <p:cNvSpPr/>
          <p:nvPr/>
        </p:nvSpPr>
        <p:spPr>
          <a:xfrm>
            <a:off x="15279327" y="133689"/>
            <a:ext cx="2303138" cy="2303138"/>
          </a:xfrm>
          <a:custGeom>
            <a:avLst/>
            <a:gdLst/>
            <a:ahLst/>
            <a:cxnLst/>
            <a:rect l="l" t="t" r="r" b="b"/>
            <a:pathLst>
              <a:path w="2303138" h="2303138">
                <a:moveTo>
                  <a:pt x="0" y="0"/>
                </a:moveTo>
                <a:lnTo>
                  <a:pt x="2303138" y="0"/>
                </a:lnTo>
                <a:lnTo>
                  <a:pt x="2303138" y="2303137"/>
                </a:lnTo>
                <a:lnTo>
                  <a:pt x="0" y="2303137"/>
                </a:lnTo>
                <a:lnTo>
                  <a:pt x="0" y="0"/>
                </a:lnTo>
                <a:close/>
              </a:path>
            </a:pathLst>
          </a:custGeom>
          <a:blipFill>
            <a:blip r:embed="rId3"/>
            <a:stretch>
              <a:fillRect/>
            </a:stretch>
          </a:blipFill>
        </p:spPr>
        <p:txBody>
          <a:bodyPr/>
          <a:lstStyle/>
          <a:p>
            <a:endParaRPr lang="en-US"/>
          </a:p>
        </p:txBody>
      </p:sp>
      <p:sp>
        <p:nvSpPr>
          <p:cNvPr id="6" name="TextBox 9">
            <a:extLst>
              <a:ext uri="{FF2B5EF4-FFF2-40B4-BE49-F238E27FC236}">
                <a16:creationId xmlns:a16="http://schemas.microsoft.com/office/drawing/2014/main" id="{EE195C93-D95D-3B85-763E-6F5250FAB4BD}"/>
              </a:ext>
            </a:extLst>
          </p:cNvPr>
          <p:cNvSpPr txBox="1"/>
          <p:nvPr/>
        </p:nvSpPr>
        <p:spPr>
          <a:xfrm>
            <a:off x="914400" y="6586"/>
            <a:ext cx="14686604" cy="1398588"/>
          </a:xfrm>
          <a:prstGeom prst="rect">
            <a:avLst/>
          </a:prstGeom>
        </p:spPr>
        <p:txBody>
          <a:bodyPr wrap="square" lIns="0" tIns="0" rIns="0" bIns="0" rtlCol="0" anchor="t">
            <a:spAutoFit/>
          </a:bodyPr>
          <a:lstStyle/>
          <a:p>
            <a:pPr algn="l">
              <a:lnSpc>
                <a:spcPts val="5728"/>
              </a:lnSpc>
            </a:pPr>
            <a:br>
              <a:rPr lang="en-US" sz="4091" b="1" dirty="0">
                <a:solidFill>
                  <a:srgbClr val="FFFFFF"/>
                </a:solidFill>
                <a:latin typeface="Arimo Bold"/>
                <a:ea typeface="Arimo Bold"/>
                <a:cs typeface="Arimo Bold"/>
                <a:sym typeface="Arimo Bold"/>
              </a:rPr>
            </a:br>
            <a:r>
              <a:rPr lang="en-US" sz="4091" b="1" dirty="0">
                <a:solidFill>
                  <a:srgbClr val="FFFFFF"/>
                </a:solidFill>
                <a:latin typeface="Arimo Bold"/>
                <a:ea typeface="Arimo Bold"/>
                <a:cs typeface="Arimo Bold"/>
                <a:sym typeface="Arimo Bold"/>
              </a:rPr>
              <a:t>I3X Description</a:t>
            </a:r>
          </a:p>
        </p:txBody>
      </p:sp>
      <p:sp>
        <p:nvSpPr>
          <p:cNvPr id="17" name="TextBox 16">
            <a:extLst>
              <a:ext uri="{FF2B5EF4-FFF2-40B4-BE49-F238E27FC236}">
                <a16:creationId xmlns:a16="http://schemas.microsoft.com/office/drawing/2014/main" id="{6D933BE8-A801-A174-E318-E4FC2C84F142}"/>
              </a:ext>
            </a:extLst>
          </p:cNvPr>
          <p:cNvSpPr txBox="1"/>
          <p:nvPr/>
        </p:nvSpPr>
        <p:spPr>
          <a:xfrm>
            <a:off x="587452" y="1824587"/>
            <a:ext cx="14315661" cy="369332"/>
          </a:xfrm>
          <a:prstGeom prst="rect">
            <a:avLst/>
          </a:prstGeom>
          <a:noFill/>
        </p:spPr>
        <p:txBody>
          <a:bodyPr wrap="square">
            <a:spAutoFit/>
          </a:bodyPr>
          <a:lstStyle/>
          <a:p>
            <a:r>
              <a:rPr lang="en-US" sz="1800" b="1" u="sng"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2) Innovate3X</a:t>
            </a:r>
            <a:r>
              <a:rPr lang="en-US" b="1" u="sng" dirty="0">
                <a:solidFill>
                  <a:srgbClr val="0070C0"/>
                </a:solidFill>
                <a:latin typeface="Aptos" panose="020B0004020202020204" pitchFamily="34" charset="0"/>
                <a:ea typeface="Aptos" panose="020B0004020202020204" pitchFamily="34" charset="0"/>
                <a:cs typeface="Times New Roman" panose="02020603050405020304" pitchFamily="18" charset="0"/>
              </a:rPr>
              <a:t>: Next-generation proteins for resilient and regenerative food systems (LUT University – </a:t>
            </a:r>
            <a:r>
              <a:rPr lang="en-US" b="1" u="sng" dirty="0" err="1">
                <a:solidFill>
                  <a:srgbClr val="0070C0"/>
                </a:solidFill>
                <a:latin typeface="Aptos" panose="020B0004020202020204" pitchFamily="34" charset="0"/>
                <a:ea typeface="Aptos" panose="020B0004020202020204" pitchFamily="34" charset="0"/>
                <a:cs typeface="Times New Roman" panose="02020603050405020304" pitchFamily="18" charset="0"/>
              </a:rPr>
              <a:t>Kouvola</a:t>
            </a:r>
            <a:r>
              <a:rPr lang="en-US" b="1" u="sng" dirty="0">
                <a:solidFill>
                  <a:srgbClr val="0070C0"/>
                </a:solidFill>
                <a:latin typeface="Aptos" panose="020B0004020202020204" pitchFamily="34" charset="0"/>
                <a:ea typeface="Aptos" panose="020B0004020202020204" pitchFamily="34" charset="0"/>
                <a:cs typeface="Times New Roman" panose="02020603050405020304" pitchFamily="18" charset="0"/>
              </a:rPr>
              <a:t>, Finland)</a:t>
            </a:r>
            <a:endParaRPr lang="en-US" dirty="0"/>
          </a:p>
        </p:txBody>
      </p:sp>
      <p:sp>
        <p:nvSpPr>
          <p:cNvPr id="20" name="Rectangle 19">
            <a:extLst>
              <a:ext uri="{FF2B5EF4-FFF2-40B4-BE49-F238E27FC236}">
                <a16:creationId xmlns:a16="http://schemas.microsoft.com/office/drawing/2014/main" id="{EBE9BCE5-459A-4760-90B5-75759FD30036}"/>
              </a:ext>
            </a:extLst>
          </p:cNvPr>
          <p:cNvSpPr/>
          <p:nvPr/>
        </p:nvSpPr>
        <p:spPr>
          <a:xfrm>
            <a:off x="642321" y="2385720"/>
            <a:ext cx="8613154" cy="312134"/>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1. Description of Current Stage</a:t>
            </a:r>
          </a:p>
        </p:txBody>
      </p:sp>
      <p:sp>
        <p:nvSpPr>
          <p:cNvPr id="21" name="Rectangle 20">
            <a:extLst>
              <a:ext uri="{FF2B5EF4-FFF2-40B4-BE49-F238E27FC236}">
                <a16:creationId xmlns:a16="http://schemas.microsoft.com/office/drawing/2014/main" id="{A4A14123-D1B5-462D-B7A0-E4330B053F05}"/>
              </a:ext>
            </a:extLst>
          </p:cNvPr>
          <p:cNvSpPr/>
          <p:nvPr/>
        </p:nvSpPr>
        <p:spPr>
          <a:xfrm>
            <a:off x="642323" y="2706616"/>
            <a:ext cx="8613155" cy="4507643"/>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ptos" panose="020B0004020202020204" pitchFamily="34" charset="0"/>
            </a:endParaRPr>
          </a:p>
        </p:txBody>
      </p:sp>
      <p:sp>
        <p:nvSpPr>
          <p:cNvPr id="22" name="TextBox 21">
            <a:extLst>
              <a:ext uri="{FF2B5EF4-FFF2-40B4-BE49-F238E27FC236}">
                <a16:creationId xmlns:a16="http://schemas.microsoft.com/office/drawing/2014/main" id="{CC6914E7-F529-8852-4269-92EB4D63BB34}"/>
              </a:ext>
            </a:extLst>
          </p:cNvPr>
          <p:cNvSpPr txBox="1"/>
          <p:nvPr/>
        </p:nvSpPr>
        <p:spPr>
          <a:xfrm>
            <a:off x="686659" y="2748039"/>
            <a:ext cx="8497223" cy="4185761"/>
          </a:xfrm>
          <a:prstGeom prst="rect">
            <a:avLst/>
          </a:prstGeom>
          <a:noFill/>
        </p:spPr>
        <p:txBody>
          <a:bodyPr wrap="square">
            <a:spAutoFit/>
          </a:bodyPr>
          <a:lstStyle/>
          <a:p>
            <a:pPr algn="just">
              <a:buNone/>
            </a:pPr>
            <a:r>
              <a:rPr lang="en-US" sz="1400" kern="100" dirty="0">
                <a:latin typeface="Aptos" panose="020B0004020202020204" pitchFamily="34" charset="0"/>
                <a:ea typeface="Aptos" panose="020B0004020202020204" pitchFamily="34" charset="0"/>
                <a:cs typeface="Times New Roman" panose="02020603050405020304" pitchFamily="18" charset="0"/>
              </a:rPr>
              <a:t>Across Europe and within the </a:t>
            </a:r>
            <a:r>
              <a:rPr lang="en-US" sz="1400" kern="100" dirty="0" err="1">
                <a:latin typeface="Aptos" panose="020B0004020202020204" pitchFamily="34" charset="0"/>
                <a:ea typeface="Aptos" panose="020B0004020202020204" pitchFamily="34" charset="0"/>
                <a:cs typeface="Times New Roman" panose="02020603050405020304" pitchFamily="18" charset="0"/>
              </a:rPr>
              <a:t>Kymenlaakso</a:t>
            </a:r>
            <a:r>
              <a:rPr lang="en-US" sz="1400" kern="100" dirty="0">
                <a:latin typeface="Aptos" panose="020B0004020202020204" pitchFamily="34" charset="0"/>
                <a:ea typeface="Aptos" panose="020B0004020202020204" pitchFamily="34" charset="0"/>
                <a:cs typeface="Times New Roman" panose="02020603050405020304" pitchFamily="18" charset="0"/>
              </a:rPr>
              <a:t> region, multiple innovative technologies and initiatives related to sustainable food, bioeconomy, logistics and materials already exist. These include </a:t>
            </a:r>
            <a:r>
              <a:rPr lang="en-US" sz="1400" b="1" kern="100" dirty="0">
                <a:latin typeface="Aptos" panose="020B0004020202020204" pitchFamily="34" charset="0"/>
                <a:ea typeface="Aptos" panose="020B0004020202020204" pitchFamily="34" charset="0"/>
                <a:cs typeface="Times New Roman" panose="02020603050405020304" pitchFamily="18" charset="0"/>
              </a:rPr>
              <a:t>novel protein technologies, bio-based packaging, food-waste recovery systems, digital supply-chain tools and regional bioeconomy platforms. </a:t>
            </a:r>
            <a:r>
              <a:rPr lang="en-US" sz="1400" kern="100" dirty="0">
                <a:latin typeface="Aptos" panose="020B0004020202020204" pitchFamily="34" charset="0"/>
                <a:ea typeface="Aptos" panose="020B0004020202020204" pitchFamily="34" charset="0"/>
                <a:cs typeface="Times New Roman" panose="02020603050405020304" pitchFamily="18" charset="0"/>
              </a:rPr>
              <a:t>However, these developments are currently fragmented, operating in separate value chains, pilot projects and institutional silos.</a:t>
            </a:r>
          </a:p>
          <a:p>
            <a:pPr algn="just">
              <a:buNone/>
            </a:pPr>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pPr algn="just">
              <a:buNone/>
            </a:pPr>
            <a:r>
              <a:rPr lang="en-US" sz="1400" kern="100" dirty="0">
                <a:latin typeface="Aptos" panose="020B0004020202020204" pitchFamily="34" charset="0"/>
                <a:ea typeface="Aptos" panose="020B0004020202020204" pitchFamily="34" charset="0"/>
                <a:cs typeface="Times New Roman" panose="02020603050405020304" pitchFamily="18" charset="0"/>
              </a:rPr>
              <a:t>Most solutions remain at pilot or early implementation stage, and few are integrated into coherent, region-wide food systems that can deliver climate resilience, nutritional security and circularity at scale. While technical components are available, system-level integration, governance models, business cases and policy alignment are still missing.</a:t>
            </a:r>
          </a:p>
          <a:p>
            <a:pPr algn="just">
              <a:buNone/>
            </a:pPr>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pPr algn="just">
              <a:buNone/>
            </a:pPr>
            <a:r>
              <a:rPr lang="en-US" sz="1400" kern="100" dirty="0">
                <a:latin typeface="Aptos" panose="020B0004020202020204" pitchFamily="34" charset="0"/>
                <a:ea typeface="Aptos" panose="020B0004020202020204" pitchFamily="34" charset="0"/>
                <a:cs typeface="Times New Roman" panose="02020603050405020304" pitchFamily="18" charset="0"/>
              </a:rPr>
              <a:t>The </a:t>
            </a:r>
            <a:r>
              <a:rPr lang="en-US" sz="1400" kern="100" dirty="0" err="1">
                <a:latin typeface="Aptos" panose="020B0004020202020204" pitchFamily="34" charset="0"/>
                <a:ea typeface="Aptos" panose="020B0004020202020204" pitchFamily="34" charset="0"/>
                <a:cs typeface="Times New Roman" panose="02020603050405020304" pitchFamily="18" charset="0"/>
              </a:rPr>
              <a:t>Kymenlaakso</a:t>
            </a:r>
            <a:r>
              <a:rPr lang="en-US" sz="1400" kern="100" dirty="0">
                <a:latin typeface="Aptos" panose="020B0004020202020204" pitchFamily="34" charset="0"/>
                <a:ea typeface="Aptos" panose="020B0004020202020204" pitchFamily="34" charset="0"/>
                <a:cs typeface="Times New Roman" panose="02020603050405020304" pitchFamily="18" charset="0"/>
              </a:rPr>
              <a:t> region offers strong infrastructure, industrial capacity and biomass resources, but these assets are not yet fully coordinated into a regenerative regional food system. There is therefore a clear need to move from isolated innovations to integrated, climate-ready food ecosystems that combine production, processing, packaging, logistics and waste </a:t>
            </a:r>
            <a:r>
              <a:rPr lang="en-US" sz="1400" kern="100" dirty="0" err="1">
                <a:latin typeface="Aptos" panose="020B0004020202020204" pitchFamily="34" charset="0"/>
                <a:ea typeface="Aptos" panose="020B0004020202020204" pitchFamily="34" charset="0"/>
                <a:cs typeface="Times New Roman" panose="02020603050405020304" pitchFamily="18" charset="0"/>
              </a:rPr>
              <a:t>valorisation</a:t>
            </a:r>
            <a:r>
              <a:rPr lang="en-US" sz="1400" kern="100" dirty="0">
                <a:latin typeface="Aptos" panose="020B0004020202020204" pitchFamily="34" charset="0"/>
                <a:ea typeface="Aptos" panose="020B0004020202020204" pitchFamily="34" charset="0"/>
                <a:cs typeface="Times New Roman" panose="02020603050405020304" pitchFamily="18" charset="0"/>
              </a:rPr>
              <a:t>.</a:t>
            </a:r>
          </a:p>
          <a:p>
            <a:pPr algn="just">
              <a:buNone/>
            </a:pPr>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pPr algn="just">
              <a:buNone/>
            </a:pPr>
            <a:r>
              <a:rPr lang="en-US" sz="1400" kern="100" dirty="0">
                <a:latin typeface="Aptos" panose="020B0004020202020204" pitchFamily="34" charset="0"/>
                <a:ea typeface="Aptos" panose="020B0004020202020204" pitchFamily="34" charset="0"/>
                <a:cs typeface="Times New Roman" panose="02020603050405020304" pitchFamily="18" charset="0"/>
              </a:rPr>
              <a:t>This I3X is positioned at the critical transition point between experimentation and deployment. Its objective is to connect existing technologies, actors and data into regional pilots and scalable models that can be replicated across Europe under the SMAR3TS framework.</a:t>
            </a:r>
            <a:endParaRPr lang="fi-FI" sz="1400" kern="100" dirty="0">
              <a:latin typeface="Aptos" panose="020B00040202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C8D57296-9B78-0DF3-0EEE-2B09DC560074}"/>
              </a:ext>
            </a:extLst>
          </p:cNvPr>
          <p:cNvSpPr/>
          <p:nvPr/>
        </p:nvSpPr>
        <p:spPr>
          <a:xfrm>
            <a:off x="9326850" y="2378765"/>
            <a:ext cx="8604466" cy="327852"/>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2. Necessary skills and capabilities, across disciplines:</a:t>
            </a:r>
          </a:p>
        </p:txBody>
      </p:sp>
      <p:sp>
        <p:nvSpPr>
          <p:cNvPr id="24" name="Rectangle 23">
            <a:extLst>
              <a:ext uri="{FF2B5EF4-FFF2-40B4-BE49-F238E27FC236}">
                <a16:creationId xmlns:a16="http://schemas.microsoft.com/office/drawing/2014/main" id="{E36375B9-936D-61F9-843A-73B1BEA1349C}"/>
              </a:ext>
            </a:extLst>
          </p:cNvPr>
          <p:cNvSpPr/>
          <p:nvPr/>
        </p:nvSpPr>
        <p:spPr>
          <a:xfrm>
            <a:off x="9326850" y="2697854"/>
            <a:ext cx="8604468" cy="451640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ptos" panose="020B0004020202020204" pitchFamily="34" charset="0"/>
            </a:endParaRPr>
          </a:p>
        </p:txBody>
      </p:sp>
      <p:sp>
        <p:nvSpPr>
          <p:cNvPr id="25" name="TextBox 24">
            <a:extLst>
              <a:ext uri="{FF2B5EF4-FFF2-40B4-BE49-F238E27FC236}">
                <a16:creationId xmlns:a16="http://schemas.microsoft.com/office/drawing/2014/main" id="{BB5D3E36-9A06-F196-05A5-57180C72A42A}"/>
              </a:ext>
            </a:extLst>
          </p:cNvPr>
          <p:cNvSpPr txBox="1"/>
          <p:nvPr/>
        </p:nvSpPr>
        <p:spPr>
          <a:xfrm>
            <a:off x="9355887" y="2697854"/>
            <a:ext cx="8604468" cy="4401205"/>
          </a:xfrm>
          <a:prstGeom prst="rect">
            <a:avLst/>
          </a:prstGeom>
          <a:noFill/>
        </p:spPr>
        <p:txBody>
          <a:bodyPr wrap="square">
            <a:spAutoFit/>
          </a:bodyPr>
          <a:lstStyle/>
          <a:p>
            <a:r>
              <a:rPr lang="fi-FI" sz="1400" i="1" kern="100" dirty="0">
                <a:latin typeface="Aptos" panose="020B0004020202020204" pitchFamily="34" charset="0"/>
                <a:cs typeface="Times New Roman" panose="02020603050405020304" pitchFamily="18" charset="0"/>
              </a:rPr>
              <a:t>To </a:t>
            </a:r>
            <a:r>
              <a:rPr lang="fi-FI" sz="1400" i="1" kern="100" dirty="0" err="1">
                <a:latin typeface="Aptos" panose="020B0004020202020204" pitchFamily="34" charset="0"/>
                <a:cs typeface="Times New Roman" panose="02020603050405020304" pitchFamily="18" charset="0"/>
              </a:rPr>
              <a:t>engage</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with</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this</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work</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requirements</a:t>
            </a:r>
            <a:r>
              <a:rPr lang="fi-FI" sz="1400" i="1" kern="100" dirty="0">
                <a:latin typeface="Aptos" panose="020B0004020202020204" pitchFamily="34" charset="0"/>
                <a:cs typeface="Times New Roman" panose="02020603050405020304" pitchFamily="18" charset="0"/>
              </a:rPr>
              <a:t> </a:t>
            </a:r>
            <a:r>
              <a:rPr lang="fi-FI" sz="1400" i="1" kern="100" dirty="0" err="1">
                <a:latin typeface="Aptos" panose="020B0004020202020204" pitchFamily="34" charset="0"/>
                <a:cs typeface="Times New Roman" panose="02020603050405020304" pitchFamily="18" charset="0"/>
              </a:rPr>
              <a:t>include</a:t>
            </a:r>
            <a:r>
              <a:rPr lang="fi-FI" sz="1400" i="1" kern="100" dirty="0">
                <a:latin typeface="Aptos" panose="020B0004020202020204" pitchFamily="34" charset="0"/>
                <a:cs typeface="Times New Roman" panose="02020603050405020304" pitchFamily="18" charset="0"/>
              </a:rPr>
              <a:t>: </a:t>
            </a:r>
          </a:p>
          <a:p>
            <a:pPr>
              <a:buNone/>
            </a:pPr>
            <a:endParaRPr lang="fi-FI" sz="1400" b="1" i="1" kern="1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400" b="1" dirty="0">
                <a:latin typeface="Aptos" panose="020B0004020202020204" pitchFamily="34" charset="0"/>
              </a:rPr>
              <a:t>Food systems and nutrition science</a:t>
            </a:r>
            <a:r>
              <a:rPr lang="en-US" sz="1400" dirty="0">
                <a:latin typeface="Aptos" panose="020B0004020202020204" pitchFamily="34" charset="0"/>
              </a:rPr>
              <a:t>, including understanding of how food production, processing and consumption influence health, sustainability and resilience</a:t>
            </a:r>
          </a:p>
          <a:p>
            <a:pPr marL="285750" indent="-285750">
              <a:buFont typeface="Arial" panose="020B0604020202020204" pitchFamily="34" charset="0"/>
              <a:buChar char="•"/>
            </a:pPr>
            <a:r>
              <a:rPr lang="en-US" sz="1400" b="1" dirty="0">
                <a:latin typeface="Aptos" panose="020B0004020202020204" pitchFamily="34" charset="0"/>
              </a:rPr>
              <a:t>Food technology and bioprocessing</a:t>
            </a:r>
            <a:r>
              <a:rPr lang="en-US" sz="1400" dirty="0">
                <a:latin typeface="Aptos" panose="020B0004020202020204" pitchFamily="34" charset="0"/>
              </a:rPr>
              <a:t>, including fermentation, protein extraction, ingredient formulation and safety</a:t>
            </a:r>
          </a:p>
          <a:p>
            <a:pPr marL="285750" indent="-285750">
              <a:buFont typeface="Arial" panose="020B0604020202020204" pitchFamily="34" charset="0"/>
              <a:buChar char="•"/>
            </a:pPr>
            <a:r>
              <a:rPr lang="en-US" sz="1400" b="1" dirty="0">
                <a:latin typeface="Aptos" panose="020B0004020202020204" pitchFamily="34" charset="0"/>
              </a:rPr>
              <a:t>Bioeconomy and biomass </a:t>
            </a:r>
            <a:r>
              <a:rPr lang="en-US" sz="1400" b="1" dirty="0" err="1">
                <a:latin typeface="Aptos" panose="020B0004020202020204" pitchFamily="34" charset="0"/>
              </a:rPr>
              <a:t>utilisation</a:t>
            </a:r>
            <a:r>
              <a:rPr lang="en-US" sz="1400" dirty="0">
                <a:latin typeface="Aptos" panose="020B0004020202020204" pitchFamily="34" charset="0"/>
              </a:rPr>
              <a:t>, particularly the </a:t>
            </a:r>
            <a:r>
              <a:rPr lang="en-US" sz="1400" dirty="0" err="1">
                <a:latin typeface="Aptos" panose="020B0004020202020204" pitchFamily="34" charset="0"/>
              </a:rPr>
              <a:t>valorisation</a:t>
            </a:r>
            <a:r>
              <a:rPr lang="en-US" sz="1400" dirty="0">
                <a:latin typeface="Aptos" panose="020B0004020202020204" pitchFamily="34" charset="0"/>
              </a:rPr>
              <a:t> of forestry and food-industry side-streams</a:t>
            </a:r>
          </a:p>
          <a:p>
            <a:pPr marL="285750" indent="-285750">
              <a:buFont typeface="Arial" panose="020B0604020202020204" pitchFamily="34" charset="0"/>
              <a:buChar char="•"/>
            </a:pPr>
            <a:r>
              <a:rPr lang="en-US" sz="1400" b="1" dirty="0">
                <a:latin typeface="Aptos" panose="020B0004020202020204" pitchFamily="34" charset="0"/>
              </a:rPr>
              <a:t>Sustainable materials and packaging</a:t>
            </a:r>
            <a:r>
              <a:rPr lang="en-US" sz="1400" dirty="0">
                <a:latin typeface="Aptos" panose="020B0004020202020204" pitchFamily="34" charset="0"/>
              </a:rPr>
              <a:t>, including bio-based, biodegradable and circular food-contact materials</a:t>
            </a:r>
          </a:p>
          <a:p>
            <a:pPr marL="285750" indent="-285750">
              <a:buFont typeface="Arial" panose="020B0604020202020204" pitchFamily="34" charset="0"/>
              <a:buChar char="•"/>
            </a:pPr>
            <a:r>
              <a:rPr lang="en-US" sz="1400" b="1" dirty="0">
                <a:latin typeface="Aptos" panose="020B0004020202020204" pitchFamily="34" charset="0"/>
              </a:rPr>
              <a:t>Logistics and supply-chain design</a:t>
            </a:r>
            <a:r>
              <a:rPr lang="en-US" sz="1400" dirty="0">
                <a:latin typeface="Aptos" panose="020B0004020202020204" pitchFamily="34" charset="0"/>
              </a:rPr>
              <a:t>, especially for regional, low-carbon and crisis-resilient food systems</a:t>
            </a:r>
          </a:p>
          <a:p>
            <a:pPr marL="285750" indent="-285750">
              <a:buFont typeface="Arial" panose="020B0604020202020204" pitchFamily="34" charset="0"/>
              <a:buChar char="•"/>
            </a:pPr>
            <a:r>
              <a:rPr lang="en-US" sz="1400" b="1" dirty="0">
                <a:latin typeface="Aptos" panose="020B0004020202020204" pitchFamily="34" charset="0"/>
              </a:rPr>
              <a:t>Digital tools and data</a:t>
            </a:r>
            <a:r>
              <a:rPr lang="en-US" sz="1400" dirty="0">
                <a:latin typeface="Aptos" panose="020B0004020202020204" pitchFamily="34" charset="0"/>
              </a:rPr>
              <a:t>, including traceability, forecasting, digital twins and platform development</a:t>
            </a:r>
          </a:p>
          <a:p>
            <a:pPr marL="285750" indent="-285750">
              <a:buFont typeface="Arial" panose="020B0604020202020204" pitchFamily="34" charset="0"/>
              <a:buChar char="•"/>
            </a:pPr>
            <a:r>
              <a:rPr lang="en-US" sz="1400" b="1" dirty="0">
                <a:latin typeface="Aptos" panose="020B0004020202020204" pitchFamily="34" charset="0"/>
              </a:rPr>
              <a:t>Sustainability assessment</a:t>
            </a:r>
            <a:r>
              <a:rPr lang="en-US" sz="1400" dirty="0">
                <a:latin typeface="Aptos" panose="020B0004020202020204" pitchFamily="34" charset="0"/>
              </a:rPr>
              <a:t>, such as life-cycle analysis, carbon and resource </a:t>
            </a:r>
            <a:r>
              <a:rPr lang="en-US" sz="1400" dirty="0" err="1">
                <a:latin typeface="Aptos" panose="020B0004020202020204" pitchFamily="34" charset="0"/>
              </a:rPr>
              <a:t>footprinting</a:t>
            </a:r>
            <a:r>
              <a:rPr lang="en-US" sz="1400" dirty="0">
                <a:latin typeface="Aptos" panose="020B0004020202020204" pitchFamily="34" charset="0"/>
              </a:rPr>
              <a:t>, and impact evaluation</a:t>
            </a:r>
          </a:p>
          <a:p>
            <a:pPr marL="285750" indent="-285750">
              <a:buFont typeface="Arial" panose="020B0604020202020204" pitchFamily="34" charset="0"/>
              <a:buChar char="•"/>
            </a:pPr>
            <a:r>
              <a:rPr lang="en-US" sz="1400" b="1" dirty="0">
                <a:latin typeface="Aptos" panose="020B0004020202020204" pitchFamily="34" charset="0"/>
              </a:rPr>
              <a:t>Business models and market development</a:t>
            </a:r>
            <a:r>
              <a:rPr lang="en-US" sz="1400" dirty="0">
                <a:latin typeface="Aptos" panose="020B0004020202020204" pitchFamily="34" charset="0"/>
              </a:rPr>
              <a:t>, including scaling, investment readiness and value-chain coordination</a:t>
            </a:r>
          </a:p>
          <a:p>
            <a:pPr marL="285750" indent="-285750">
              <a:buFont typeface="Arial" panose="020B0604020202020204" pitchFamily="34" charset="0"/>
              <a:buChar char="•"/>
            </a:pPr>
            <a:r>
              <a:rPr lang="en-US" sz="1400" b="1" dirty="0">
                <a:latin typeface="Aptos" panose="020B0004020202020204" pitchFamily="34" charset="0"/>
              </a:rPr>
              <a:t>Policy and regulatory understanding</a:t>
            </a:r>
            <a:r>
              <a:rPr lang="en-US" sz="1400" dirty="0">
                <a:latin typeface="Aptos" panose="020B0004020202020204" pitchFamily="34" charset="0"/>
              </a:rPr>
              <a:t>, especially related to food safety, circular economy and climate adaptation</a:t>
            </a:r>
          </a:p>
          <a:p>
            <a:pPr marL="285750" indent="-285750">
              <a:buFont typeface="Arial" panose="020B0604020202020204" pitchFamily="34" charset="0"/>
              <a:buChar char="•"/>
            </a:pPr>
            <a:r>
              <a:rPr lang="en-US" sz="1400" b="1" dirty="0">
                <a:latin typeface="Aptos" panose="020B0004020202020204" pitchFamily="34" charset="0"/>
              </a:rPr>
              <a:t>Stakeholder engagement and ecosystem building</a:t>
            </a:r>
            <a:r>
              <a:rPr lang="en-US" sz="1400" dirty="0">
                <a:latin typeface="Aptos" panose="020B0004020202020204" pitchFamily="34" charset="0"/>
              </a:rPr>
              <a:t>, working with industry, municipalities, SMEs, civil society and research partners</a:t>
            </a:r>
          </a:p>
        </p:txBody>
      </p:sp>
      <p:sp>
        <p:nvSpPr>
          <p:cNvPr id="28" name="Rectangle 27">
            <a:extLst>
              <a:ext uri="{FF2B5EF4-FFF2-40B4-BE49-F238E27FC236}">
                <a16:creationId xmlns:a16="http://schemas.microsoft.com/office/drawing/2014/main" id="{22818E7C-2C73-D3F0-E2D2-F37872C4B65C}"/>
              </a:ext>
            </a:extLst>
          </p:cNvPr>
          <p:cNvSpPr/>
          <p:nvPr/>
        </p:nvSpPr>
        <p:spPr>
          <a:xfrm>
            <a:off x="587922" y="7763790"/>
            <a:ext cx="17372433" cy="238952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ptos" panose="020B0004020202020204" pitchFamily="34" charset="0"/>
            </a:endParaRPr>
          </a:p>
        </p:txBody>
      </p:sp>
      <p:sp>
        <p:nvSpPr>
          <p:cNvPr id="29" name="Rectangle 28">
            <a:extLst>
              <a:ext uri="{FF2B5EF4-FFF2-40B4-BE49-F238E27FC236}">
                <a16:creationId xmlns:a16="http://schemas.microsoft.com/office/drawing/2014/main" id="{E22DB83E-6AC2-03D2-D361-AD8FAB1EC469}"/>
              </a:ext>
            </a:extLst>
          </p:cNvPr>
          <p:cNvSpPr/>
          <p:nvPr/>
        </p:nvSpPr>
        <p:spPr>
          <a:xfrm>
            <a:off x="587922" y="7357927"/>
            <a:ext cx="17372433" cy="315686"/>
          </a:xfrm>
          <a:prstGeom prst="rect">
            <a:avLst/>
          </a:prstGeom>
          <a:solidFill>
            <a:srgbClr val="B3E5A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ptos" panose="020B0004020202020204" pitchFamily="34" charset="0"/>
              </a:rPr>
              <a:t>3. Examples of challenges that need to be addressed</a:t>
            </a:r>
          </a:p>
        </p:txBody>
      </p:sp>
      <p:sp>
        <p:nvSpPr>
          <p:cNvPr id="30" name="TextBox 29">
            <a:extLst>
              <a:ext uri="{FF2B5EF4-FFF2-40B4-BE49-F238E27FC236}">
                <a16:creationId xmlns:a16="http://schemas.microsoft.com/office/drawing/2014/main" id="{CA3A1D48-8486-8234-798C-E901925EF5F1}"/>
              </a:ext>
            </a:extLst>
          </p:cNvPr>
          <p:cNvSpPr txBox="1"/>
          <p:nvPr/>
        </p:nvSpPr>
        <p:spPr>
          <a:xfrm>
            <a:off x="642321" y="7759017"/>
            <a:ext cx="17259180" cy="2462213"/>
          </a:xfrm>
          <a:prstGeom prst="rect">
            <a:avLst/>
          </a:prstGeom>
          <a:noFill/>
        </p:spPr>
        <p:txBody>
          <a:bodyPr wrap="square">
            <a:spAutoFit/>
          </a:bodyPr>
          <a:lstStyle/>
          <a:p>
            <a:pPr>
              <a:buNone/>
            </a:pPr>
            <a:r>
              <a:rPr lang="en-US" sz="1400" b="1" i="1" kern="100" dirty="0">
                <a:latin typeface="Aptos" panose="020B0004020202020204" pitchFamily="34" charset="0"/>
                <a:ea typeface="Aptos" panose="020B0004020202020204" pitchFamily="34" charset="0"/>
                <a:cs typeface="Times New Roman" panose="02020603050405020304" pitchFamily="18" charset="0"/>
              </a:rPr>
              <a:t>Specify here: </a:t>
            </a:r>
            <a:r>
              <a:rPr lang="en-US" sz="1400" i="1"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Please outline which challenges remain unresolved. You may answer in bullet points.</a:t>
            </a:r>
            <a:br>
              <a:rPr lang="en-US" sz="1400" i="1"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br>
            <a:endParaRPr lang="en-GB" sz="1400" i="1" kern="100" dirty="0">
              <a:solidFill>
                <a:srgbClr val="0070C0"/>
              </a:solidFill>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400" b="1" dirty="0">
                <a:latin typeface="Aptos" panose="020B0004020202020204" pitchFamily="34" charset="0"/>
              </a:rPr>
              <a:t>High vulnerability of food systems to climate shocks: </a:t>
            </a:r>
            <a:r>
              <a:rPr lang="en-US" sz="1400" dirty="0">
                <a:latin typeface="Aptos" panose="020B0004020202020204" pitchFamily="34" charset="0"/>
              </a:rPr>
              <a:t>Heatwaves, floods, droughts and energy disruptions increasingly threaten food production, logistics and affordability across Europe and in the </a:t>
            </a:r>
            <a:r>
              <a:rPr lang="en-US" sz="1400" dirty="0" err="1">
                <a:latin typeface="Aptos" panose="020B0004020202020204" pitchFamily="34" charset="0"/>
              </a:rPr>
              <a:t>Kymenlaakso</a:t>
            </a:r>
            <a:r>
              <a:rPr lang="en-US" sz="1400" dirty="0">
                <a:latin typeface="Aptos" panose="020B0004020202020204" pitchFamily="34" charset="0"/>
              </a:rPr>
              <a:t> region.</a:t>
            </a:r>
          </a:p>
          <a:p>
            <a:pPr marL="285750" indent="-285750">
              <a:buFont typeface="Arial" panose="020B0604020202020204" pitchFamily="34" charset="0"/>
              <a:buChar char="•"/>
            </a:pPr>
            <a:r>
              <a:rPr lang="en-US" sz="1400" b="1" dirty="0">
                <a:latin typeface="Aptos" panose="020B0004020202020204" pitchFamily="34" charset="0"/>
              </a:rPr>
              <a:t>Dependence on long, fragile, and carbon-intensive supply chains: </a:t>
            </a:r>
            <a:r>
              <a:rPr lang="en-US" sz="1400" dirty="0">
                <a:latin typeface="Aptos" panose="020B0004020202020204" pitchFamily="34" charset="0"/>
              </a:rPr>
              <a:t>Regional food systems remain heavily reliant on global imports and just-in-time logistics that are poorly adapted to crisis conditions.</a:t>
            </a:r>
          </a:p>
          <a:p>
            <a:pPr marL="285750" indent="-285750">
              <a:buFont typeface="Arial" panose="020B0604020202020204" pitchFamily="34" charset="0"/>
              <a:buChar char="•"/>
            </a:pPr>
            <a:r>
              <a:rPr lang="en-US" sz="1400" b="1" dirty="0">
                <a:latin typeface="Aptos" panose="020B0004020202020204" pitchFamily="34" charset="0"/>
              </a:rPr>
              <a:t>Unsustainable protein production: </a:t>
            </a:r>
            <a:r>
              <a:rPr lang="en-US" sz="1400" dirty="0">
                <a:latin typeface="Aptos" panose="020B0004020202020204" pitchFamily="34" charset="0"/>
              </a:rPr>
              <a:t>Conventional protein systems drive emissions, land use and biodiversity loss, while alternatives struggle to reach scale and affordability.</a:t>
            </a:r>
          </a:p>
          <a:p>
            <a:pPr marL="285750" indent="-285750">
              <a:buFont typeface="Arial" panose="020B0604020202020204" pitchFamily="34" charset="0"/>
              <a:buChar char="•"/>
            </a:pPr>
            <a:r>
              <a:rPr lang="en-US" sz="1400" b="1" dirty="0">
                <a:latin typeface="Aptos" panose="020B0004020202020204" pitchFamily="34" charset="0"/>
              </a:rPr>
              <a:t>Large volumes of food and biomass waste: </a:t>
            </a:r>
            <a:r>
              <a:rPr lang="en-US" sz="1400" dirty="0">
                <a:latin typeface="Aptos" panose="020B0004020202020204" pitchFamily="34" charset="0"/>
              </a:rPr>
              <a:t>Significant amounts of edible food and nutrient-rich side-streams are lost due to inefficient collection, processing and </a:t>
            </a:r>
            <a:r>
              <a:rPr lang="en-US" sz="1400" dirty="0" err="1">
                <a:latin typeface="Aptos" panose="020B0004020202020204" pitchFamily="34" charset="0"/>
              </a:rPr>
              <a:t>valorisation</a:t>
            </a:r>
            <a:r>
              <a:rPr lang="en-US" sz="1400" dirty="0">
                <a:latin typeface="Aptos" panose="020B0004020202020204" pitchFamily="34" charset="0"/>
              </a:rPr>
              <a:t> systems.</a:t>
            </a:r>
          </a:p>
          <a:p>
            <a:pPr marL="285750" indent="-285750">
              <a:buFont typeface="Arial" panose="020B0604020202020204" pitchFamily="34" charset="0"/>
              <a:buChar char="•"/>
            </a:pPr>
            <a:r>
              <a:rPr lang="en-US" sz="1400" b="1" dirty="0">
                <a:latin typeface="Aptos" panose="020B0004020202020204" pitchFamily="34" charset="0"/>
              </a:rPr>
              <a:t>Plastic and packaging pollution: </a:t>
            </a:r>
            <a:r>
              <a:rPr lang="en-US" sz="1400" dirty="0">
                <a:latin typeface="Aptos" panose="020B0004020202020204" pitchFamily="34" charset="0"/>
              </a:rPr>
              <a:t>Food packaging remains largely fossil-based, contributing to waste, emissions and environmental harm.</a:t>
            </a:r>
          </a:p>
          <a:p>
            <a:pPr marL="285750" indent="-285750">
              <a:buFont typeface="Arial" panose="020B0604020202020204" pitchFamily="34" charset="0"/>
              <a:buChar char="•"/>
            </a:pPr>
            <a:r>
              <a:rPr lang="en-US" sz="1400" b="1" dirty="0">
                <a:latin typeface="Aptos" panose="020B0004020202020204" pitchFamily="34" charset="0"/>
              </a:rPr>
              <a:t>Fragmented innovation and governance: </a:t>
            </a:r>
            <a:r>
              <a:rPr lang="en-US" sz="1400" dirty="0">
                <a:latin typeface="Aptos" panose="020B0004020202020204" pitchFamily="34" charset="0"/>
              </a:rPr>
              <a:t>Technologies, companies, public authorities and research operate in silos, preventing system-level transformation.</a:t>
            </a:r>
          </a:p>
          <a:p>
            <a:pPr marL="285750" indent="-285750">
              <a:buFont typeface="Arial" panose="020B0604020202020204" pitchFamily="34" charset="0"/>
              <a:buChar char="•"/>
            </a:pPr>
            <a:r>
              <a:rPr lang="en-US" sz="1400" b="1" dirty="0">
                <a:latin typeface="Aptos" panose="020B0004020202020204" pitchFamily="34" charset="0"/>
              </a:rPr>
              <a:t>Regulatory and market barriers: </a:t>
            </a:r>
            <a:r>
              <a:rPr lang="en-US" sz="1400" dirty="0">
                <a:latin typeface="Aptos" panose="020B0004020202020204" pitchFamily="34" charset="0"/>
              </a:rPr>
              <a:t>New food products, bio-based materials and circular business models face complex approval processes and unclear market pathways.</a:t>
            </a:r>
          </a:p>
          <a:p>
            <a:pPr marL="285750" indent="-285750">
              <a:buFont typeface="Arial" panose="020B0604020202020204" pitchFamily="34" charset="0"/>
              <a:buChar char="•"/>
            </a:pPr>
            <a:r>
              <a:rPr lang="en-US" sz="1400" b="1" dirty="0">
                <a:latin typeface="Aptos" panose="020B0004020202020204" pitchFamily="34" charset="0"/>
              </a:rPr>
              <a:t>Limited data and system-level intelligence: </a:t>
            </a:r>
            <a:r>
              <a:rPr lang="en-US" sz="1400" dirty="0">
                <a:latin typeface="Aptos" panose="020B0004020202020204" pitchFamily="34" charset="0"/>
              </a:rPr>
              <a:t>Food systems lack integrated data, digital tools and forecasting models to manage risks and </a:t>
            </a:r>
            <a:r>
              <a:rPr lang="en-US" sz="1400" dirty="0" err="1">
                <a:latin typeface="Aptos" panose="020B0004020202020204" pitchFamily="34" charset="0"/>
              </a:rPr>
              <a:t>optimise</a:t>
            </a:r>
            <a:r>
              <a:rPr lang="en-US" sz="1400" dirty="0">
                <a:latin typeface="Aptos" panose="020B0004020202020204" pitchFamily="34" charset="0"/>
              </a:rPr>
              <a:t> resilience.</a:t>
            </a:r>
          </a:p>
          <a:p>
            <a:pPr algn="just">
              <a:buNone/>
            </a:pPr>
            <a:endParaRPr lang="en-GB" sz="1400" kern="1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6342752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e32bd1-99ee-4205-8712-81298d050abe" xsi:nil="true"/>
    <lcf76f155ced4ddcb4097134ff3c332f xmlns="0e9398fd-6cc4-4b5f-91ca-34228a473c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6460B5EF5B654CBB1E81DD7B27A2A4" ma:contentTypeVersion="12" ma:contentTypeDescription="Create a new document." ma:contentTypeScope="" ma:versionID="82f48aa445097d7944b00faac98114bb">
  <xsd:schema xmlns:xsd="http://www.w3.org/2001/XMLSchema" xmlns:xs="http://www.w3.org/2001/XMLSchema" xmlns:p="http://schemas.microsoft.com/office/2006/metadata/properties" xmlns:ns2="0e9398fd-6cc4-4b5f-91ca-34228a473cae" xmlns:ns3="c3e32bd1-99ee-4205-8712-81298d050abe" targetNamespace="http://schemas.microsoft.com/office/2006/metadata/properties" ma:root="true" ma:fieldsID="c587a45735aa9ec431bae4a20be24eec" ns2:_="" ns3:_="">
    <xsd:import namespace="0e9398fd-6cc4-4b5f-91ca-34228a473cae"/>
    <xsd:import namespace="c3e32bd1-99ee-4205-8712-81298d050a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398fd-6cc4-4b5f-91ca-34228a473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921d02d-b337-4ce5-bd1c-22d9132a6b1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32bd1-99ee-4205-8712-81298d050ab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737e4c1-be83-44ae-992f-d242132d8ed6}" ma:internalName="TaxCatchAll" ma:showField="CatchAllData" ma:web="c3e32bd1-99ee-4205-8712-81298d050a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C6F7A-DBCC-43D7-A08E-FC64AA832E57}">
  <ds:schemaRefs>
    <ds:schemaRef ds:uri="0e9398fd-6cc4-4b5f-91ca-34228a473ca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c3e32bd1-99ee-4205-8712-81298d050abe"/>
    <ds:schemaRef ds:uri="http://www.w3.org/XML/1998/namespace"/>
    <ds:schemaRef ds:uri="http://purl.org/dc/dcmitype/"/>
  </ds:schemaRefs>
</ds:datastoreItem>
</file>

<file path=customXml/itemProps2.xml><?xml version="1.0" encoding="utf-8"?>
<ds:datastoreItem xmlns:ds="http://schemas.openxmlformats.org/officeDocument/2006/customXml" ds:itemID="{130A54CE-6A4F-45CC-96B7-9700E27B7B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398fd-6cc4-4b5f-91ca-34228a473cae"/>
    <ds:schemaRef ds:uri="c3e32bd1-99ee-4205-8712-81298d050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530F0-AB9D-4D4B-B608-ED8A19C40AB5}">
  <ds:schemaRefs>
    <ds:schemaRef ds:uri="http://schemas.microsoft.com/sharepoint/v3/contenttype/forms"/>
  </ds:schemaRefs>
</ds:datastoreItem>
</file>

<file path=docMetadata/LabelInfo.xml><?xml version="1.0" encoding="utf-8"?>
<clbl:labelList xmlns:clbl="http://schemas.microsoft.com/office/2020/mipLabelMetadata">
  <clbl:label id="{4306014c-c088-4a50-b503-4830bda7971c}" enabled="1" method="Standard" siteId="{9d97530e-8f27-4137-a2a9-5cb4dcf26f2e}" removed="0"/>
  <clbl:label id="{ddaa77bc-0157-46a4-82a6-8fc765694bc9}" enabled="1" method="Standard" siteId="{d1323671-cdbe-4417-b4d4-bdb24b51316b}" removed="0"/>
</clbl:labelList>
</file>

<file path=docProps/app.xml><?xml version="1.0" encoding="utf-8"?>
<Properties xmlns="http://schemas.openxmlformats.org/officeDocument/2006/extended-properties" xmlns:vt="http://schemas.openxmlformats.org/officeDocument/2006/docPropsVTypes">
  <TotalTime>9522</TotalTime>
  <Words>2397</Words>
  <Application>Microsoft Office PowerPoint</Application>
  <PresentationFormat>Custom</PresentationFormat>
  <Paragraphs>141</Paragraphs>
  <Slides>7</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Arimo</vt:lpstr>
      <vt:lpstr>Arimo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SMAR3TS Template Slide Options</dc:title>
  <dc:creator>Michele Routley</dc:creator>
  <cp:lastModifiedBy>Kateryna Kryzhanivska (LUT)</cp:lastModifiedBy>
  <cp:revision>21</cp:revision>
  <dcterms:created xsi:type="dcterms:W3CDTF">2006-08-16T00:00:00Z</dcterms:created>
  <dcterms:modified xsi:type="dcterms:W3CDTF">2026-01-25T05:18:17Z</dcterms:modified>
  <dc:identifier>DAGyDxDTFI0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LUT Group Confidential - Other information (3Y)</vt:lpwstr>
  </property>
  <property fmtid="{D5CDD505-2E9C-101B-9397-08002B2CF9AE}" pid="4" name="ContentTypeId">
    <vt:lpwstr>0x010100846460B5EF5B654CBB1E81DD7B27A2A4</vt:lpwstr>
  </property>
  <property fmtid="{D5CDD505-2E9C-101B-9397-08002B2CF9AE}" pid="5" name="MediaServiceImageTags">
    <vt:lpwstr/>
  </property>
</Properties>
</file>